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660"/>
  </p:normalViewPr>
  <p:slideViewPr>
    <p:cSldViewPr snapToGrid="0">
      <p:cViewPr varScale="1">
        <p:scale>
          <a:sx n="114" d="100"/>
          <a:sy n="114" d="100"/>
        </p:scale>
        <p:origin x="5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938677A-0FA7-4560-936E-4DE4ED832B50}" type="datetimeFigureOut">
              <a:rPr lang="pl-PL" smtClean="0"/>
              <a:t>16.10.2019</a:t>
            </a:fld>
            <a:endParaRPr lang="pl-PL"/>
          </a:p>
        </p:txBody>
      </p:sp>
      <p:sp>
        <p:nvSpPr>
          <p:cNvPr id="5" name="Footer Placeholder 4"/>
          <p:cNvSpPr>
            <a:spLocks noGrp="1"/>
          </p:cNvSpPr>
          <p:nvPr>
            <p:ph type="ftr" sz="quarter" idx="11"/>
          </p:nvPr>
        </p:nvSpPr>
        <p:spPr>
          <a:xfrm>
            <a:off x="1371600" y="4323845"/>
            <a:ext cx="6400800" cy="365125"/>
          </a:xfrm>
        </p:spPr>
        <p:txBody>
          <a:bodyPr/>
          <a:lstStyle/>
          <a:p>
            <a:endParaRPr lang="pl-PL"/>
          </a:p>
        </p:txBody>
      </p:sp>
      <p:sp>
        <p:nvSpPr>
          <p:cNvPr id="6" name="Slide Number Placeholder 5"/>
          <p:cNvSpPr>
            <a:spLocks noGrp="1"/>
          </p:cNvSpPr>
          <p:nvPr>
            <p:ph type="sldNum" sz="quarter" idx="12"/>
          </p:nvPr>
        </p:nvSpPr>
        <p:spPr>
          <a:xfrm>
            <a:off x="8077200" y="1430866"/>
            <a:ext cx="2743200" cy="365125"/>
          </a:xfrm>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31987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09570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152984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0C2F3E09-5F59-42C2-9951-07CEF820B9B3}" type="slidenum">
              <a:rPr lang="pl-PL" smtClean="0"/>
              <a:t>‹#›</a:t>
            </a:fld>
            <a:endParaRPr lang="pl-P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36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a:xfrm>
            <a:off x="685800" y="378883"/>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05081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0938677A-0FA7-4560-936E-4DE4ED832B50}" type="datetimeFigureOut">
              <a:rPr lang="pl-PL" smtClean="0"/>
              <a:t>16.10.2019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52381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0938677A-0FA7-4560-936E-4DE4ED832B50}" type="datetimeFigureOut">
              <a:rPr lang="pl-PL" smtClean="0"/>
              <a:t>16.10.2019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109321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938677A-0FA7-4560-936E-4DE4ED832B50}" type="datetimeFigureOut">
              <a:rPr lang="pl-PL" smtClean="0"/>
              <a:t>16.10.2019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328564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38677A-0FA7-4560-936E-4DE4ED832B50}" type="datetimeFigureOut">
              <a:rPr lang="pl-PL" smtClean="0"/>
              <a:t>16.10.2019</a:t>
            </a:fld>
            <a:endParaRPr lang="pl-PL"/>
          </a:p>
        </p:txBody>
      </p:sp>
      <p:sp>
        <p:nvSpPr>
          <p:cNvPr id="5" name="Footer Placeholder 4"/>
          <p:cNvSpPr>
            <a:spLocks noGrp="1"/>
          </p:cNvSpPr>
          <p:nvPr>
            <p:ph type="ftr" sz="quarter" idx="11"/>
          </p:nvPr>
        </p:nvSpPr>
        <p:spPr>
          <a:xfrm>
            <a:off x="685800" y="381000"/>
            <a:ext cx="6991492" cy="36512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163040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938677A-0FA7-4560-936E-4DE4ED832B50}" type="datetimeFigureOut">
              <a:rPr lang="pl-PL" smtClean="0"/>
              <a:t>16.10.2019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41862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938677A-0FA7-4560-936E-4DE4ED832B50}" type="datetimeFigureOut">
              <a:rPr lang="pl-PL" smtClean="0"/>
              <a:t>16.10.2019</a:t>
            </a:fld>
            <a:endParaRPr lang="pl-PL"/>
          </a:p>
        </p:txBody>
      </p:sp>
      <p:sp>
        <p:nvSpPr>
          <p:cNvPr id="5" name="Footer Placeholder 4"/>
          <p:cNvSpPr>
            <a:spLocks noGrp="1"/>
          </p:cNvSpPr>
          <p:nvPr>
            <p:ph type="ftr" sz="quarter" idx="11"/>
          </p:nvPr>
        </p:nvSpPr>
        <p:spPr>
          <a:xfrm>
            <a:off x="685800" y="381001"/>
            <a:ext cx="6991492" cy="36406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39721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68261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938677A-0FA7-4560-936E-4DE4ED832B50}" type="datetimeFigureOut">
              <a:rPr lang="pl-PL" smtClean="0"/>
              <a:t>16.10.2019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20721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0938677A-0FA7-4560-936E-4DE4ED832B50}" type="datetimeFigureOut">
              <a:rPr lang="pl-PL" smtClean="0"/>
              <a:t>16.10.2019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10632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8677A-0FA7-4560-936E-4DE4ED832B50}" type="datetimeFigureOut">
              <a:rPr lang="pl-PL" smtClean="0"/>
              <a:t>16.10.2019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281661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406599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938677A-0FA7-4560-936E-4DE4ED832B50}" type="datetimeFigureOut">
              <a:rPr lang="pl-PL" smtClean="0"/>
              <a:t>16.10.2019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2F3E09-5F59-42C2-9951-07CEF820B9B3}" type="slidenum">
              <a:rPr lang="pl-PL" smtClean="0"/>
              <a:t>‹#›</a:t>
            </a:fld>
            <a:endParaRPr lang="pl-PL"/>
          </a:p>
        </p:txBody>
      </p:sp>
    </p:spTree>
    <p:extLst>
      <p:ext uri="{BB962C8B-B14F-4D97-AF65-F5344CB8AC3E}">
        <p14:creationId xmlns:p14="http://schemas.microsoft.com/office/powerpoint/2010/main" val="169877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38677A-0FA7-4560-936E-4DE4ED832B50}" type="datetimeFigureOut">
              <a:rPr lang="pl-PL" smtClean="0"/>
              <a:t>16.10.2019</a:t>
            </a:fld>
            <a:endParaRPr lang="pl-P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2F3E09-5F59-42C2-9951-07CEF820B9B3}" type="slidenum">
              <a:rPr lang="pl-PL" smtClean="0"/>
              <a:t>‹#›</a:t>
            </a:fld>
            <a:endParaRPr lang="pl-PL"/>
          </a:p>
        </p:txBody>
      </p:sp>
    </p:spTree>
    <p:extLst>
      <p:ext uri="{BB962C8B-B14F-4D97-AF65-F5344CB8AC3E}">
        <p14:creationId xmlns:p14="http://schemas.microsoft.com/office/powerpoint/2010/main" val="409284771"/>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3ED399-ED85-45D9-8CFF-B991B6D00AC2}"/>
              </a:ext>
            </a:extLst>
          </p:cNvPr>
          <p:cNvSpPr>
            <a:spLocks noGrp="1"/>
          </p:cNvSpPr>
          <p:nvPr>
            <p:ph type="ctrTitle"/>
          </p:nvPr>
        </p:nvSpPr>
        <p:spPr>
          <a:xfrm>
            <a:off x="1752601" y="2238126"/>
            <a:ext cx="9540240" cy="1328033"/>
          </a:xfrm>
        </p:spPr>
        <p:txBody>
          <a:bodyPr>
            <a:noAutofit/>
          </a:bodyPr>
          <a:lstStyle/>
          <a:p>
            <a:pPr algn="l"/>
            <a:r>
              <a:rPr lang="pl-PL" sz="10000" dirty="0">
                <a:latin typeface="Centaur" panose="02030504050205020304" pitchFamily="18" charset="0"/>
              </a:rPr>
              <a:t>SMOG ALERT</a:t>
            </a:r>
          </a:p>
        </p:txBody>
      </p:sp>
    </p:spTree>
    <p:extLst>
      <p:ext uri="{BB962C8B-B14F-4D97-AF65-F5344CB8AC3E}">
        <p14:creationId xmlns:p14="http://schemas.microsoft.com/office/powerpoint/2010/main" val="193252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4D26C9-3F5F-4D11-890F-22F1B7B30E92}"/>
              </a:ext>
            </a:extLst>
          </p:cNvPr>
          <p:cNvSpPr>
            <a:spLocks noGrp="1"/>
          </p:cNvSpPr>
          <p:nvPr>
            <p:ph type="title"/>
          </p:nvPr>
        </p:nvSpPr>
        <p:spPr>
          <a:xfrm>
            <a:off x="3659080" y="461639"/>
            <a:ext cx="7118412" cy="949910"/>
          </a:xfrm>
        </p:spPr>
        <p:txBody>
          <a:bodyPr/>
          <a:lstStyle/>
          <a:p>
            <a:r>
              <a:rPr lang="pl-PL" dirty="0" err="1">
                <a:latin typeface="Centaur" panose="02030504050205020304" pitchFamily="18" charset="0"/>
                <a:cs typeface="Times New Roman" panose="02020603050405020304" pitchFamily="18" charset="0"/>
              </a:rPr>
              <a:t>Table</a:t>
            </a:r>
            <a:r>
              <a:rPr lang="pl-PL" dirty="0">
                <a:latin typeface="Centaur" panose="02030504050205020304" pitchFamily="18" charset="0"/>
                <a:cs typeface="Times New Roman" panose="02020603050405020304" pitchFamily="18" charset="0"/>
              </a:rPr>
              <a:t> of </a:t>
            </a:r>
            <a:r>
              <a:rPr lang="pl-PL" dirty="0" err="1">
                <a:latin typeface="Centaur" panose="02030504050205020304" pitchFamily="18" charset="0"/>
                <a:cs typeface="Times New Roman" panose="02020603050405020304" pitchFamily="18" charset="0"/>
              </a:rPr>
              <a:t>contents</a:t>
            </a:r>
            <a:endParaRPr lang="pl-PL" dirty="0">
              <a:latin typeface="Centaur" panose="02030504050205020304" pitchFamily="18" charset="0"/>
            </a:endParaRPr>
          </a:p>
        </p:txBody>
      </p:sp>
      <p:sp>
        <p:nvSpPr>
          <p:cNvPr id="3" name="Symbol zastępczy zawartości 2">
            <a:extLst>
              <a:ext uri="{FF2B5EF4-FFF2-40B4-BE49-F238E27FC236}">
                <a16:creationId xmlns:a16="http://schemas.microsoft.com/office/drawing/2014/main" id="{C3DD159C-89E9-4EAD-9C89-F4E17ED9A3D9}"/>
              </a:ext>
            </a:extLst>
          </p:cNvPr>
          <p:cNvSpPr>
            <a:spLocks noGrp="1"/>
          </p:cNvSpPr>
          <p:nvPr>
            <p:ph idx="1"/>
          </p:nvPr>
        </p:nvSpPr>
        <p:spPr>
          <a:xfrm>
            <a:off x="568171" y="1722268"/>
            <a:ext cx="10938029" cy="4092606"/>
          </a:xfrm>
        </p:spPr>
        <p:txBody>
          <a:bodyPr/>
          <a:lstStyle/>
          <a:p>
            <a:pPr>
              <a:buFont typeface="Wingdings" panose="05000000000000000000" pitchFamily="2" charset="2"/>
              <a:buChar char="v"/>
            </a:pPr>
            <a:r>
              <a:rPr lang="pl-PL" dirty="0"/>
              <a:t> </a:t>
            </a:r>
            <a:r>
              <a:rPr lang="pl-PL" sz="2400" dirty="0">
                <a:latin typeface="Centaur" panose="02030504050205020304" pitchFamily="18" charset="0"/>
              </a:rPr>
              <a:t>AIR QUALITY IN THE WORLD </a:t>
            </a:r>
            <a:endParaRPr lang="pl-PL" sz="800" dirty="0">
              <a:latin typeface="Centaur" panose="02030504050205020304" pitchFamily="18" charset="0"/>
            </a:endParaRPr>
          </a:p>
          <a:p>
            <a:pPr marL="0" indent="0">
              <a:buNone/>
            </a:pPr>
            <a:endParaRPr lang="pl-PL" sz="800" dirty="0">
              <a:latin typeface="Centaur" panose="02030504050205020304" pitchFamily="18" charset="0"/>
            </a:endParaRPr>
          </a:p>
          <a:p>
            <a:pPr>
              <a:buFont typeface="Wingdings" panose="05000000000000000000" pitchFamily="2" charset="2"/>
              <a:buChar char="v"/>
            </a:pPr>
            <a:r>
              <a:rPr lang="pl-PL" dirty="0"/>
              <a:t> </a:t>
            </a:r>
            <a:r>
              <a:rPr lang="pl-PL" sz="2400" dirty="0">
                <a:latin typeface="Centaur" panose="02030504050205020304" pitchFamily="18" charset="0"/>
              </a:rPr>
              <a:t>AIR QUALITY IN THE US</a:t>
            </a:r>
          </a:p>
          <a:p>
            <a:pPr marL="0" indent="0">
              <a:buNone/>
            </a:pPr>
            <a:endParaRPr lang="pl-PL" sz="800" dirty="0">
              <a:latin typeface="Centaur" panose="02030504050205020304" pitchFamily="18" charset="0"/>
            </a:endParaRPr>
          </a:p>
          <a:p>
            <a:pPr>
              <a:buFont typeface="Wingdings" panose="05000000000000000000" pitchFamily="2" charset="2"/>
              <a:buChar char="v"/>
            </a:pPr>
            <a:r>
              <a:rPr lang="pl-PL" sz="2400" dirty="0">
                <a:latin typeface="Centaur" panose="02030504050205020304" pitchFamily="18" charset="0"/>
              </a:rPr>
              <a:t>  SMOG IN EUROPEAN COUNTRIES</a:t>
            </a:r>
          </a:p>
          <a:p>
            <a:pPr marL="0" indent="0">
              <a:buNone/>
            </a:pPr>
            <a:endParaRPr lang="pl-PL" sz="800" dirty="0">
              <a:latin typeface="Centaur" panose="02030504050205020304" pitchFamily="18" charset="0"/>
            </a:endParaRPr>
          </a:p>
          <a:p>
            <a:pPr>
              <a:buFont typeface="Wingdings" panose="05000000000000000000" pitchFamily="2" charset="2"/>
              <a:buChar char="v"/>
            </a:pPr>
            <a:r>
              <a:rPr lang="pl-PL" sz="2400" dirty="0">
                <a:latin typeface="Centaur" panose="02030504050205020304" pitchFamily="18" charset="0"/>
              </a:rPr>
              <a:t> AIR QUALITY IN FRANCE </a:t>
            </a:r>
          </a:p>
          <a:p>
            <a:pPr marL="0" indent="0">
              <a:buNone/>
            </a:pPr>
            <a:endParaRPr lang="pl-PL" sz="800" dirty="0">
              <a:latin typeface="Centaur" panose="02030504050205020304" pitchFamily="18" charset="0"/>
            </a:endParaRPr>
          </a:p>
          <a:p>
            <a:pPr>
              <a:buFont typeface="Wingdings" panose="05000000000000000000" pitchFamily="2" charset="2"/>
              <a:buChar char="v"/>
            </a:pPr>
            <a:r>
              <a:rPr lang="pl-PL" sz="2400" dirty="0">
                <a:latin typeface="Centaur" panose="02030504050205020304" pitchFamily="18" charset="0"/>
              </a:rPr>
              <a:t> </a:t>
            </a:r>
            <a:r>
              <a:rPr lang="en-US" sz="2400" dirty="0">
                <a:latin typeface="Centaur" panose="02030504050205020304" pitchFamily="18" charset="0"/>
              </a:rPr>
              <a:t>SMOG IN POLAND</a:t>
            </a:r>
            <a:endParaRPr lang="pl-PL" sz="2400" dirty="0">
              <a:latin typeface="Centaur" panose="02030504050205020304" pitchFamily="18" charset="0"/>
            </a:endParaRPr>
          </a:p>
          <a:p>
            <a:pPr>
              <a:buFont typeface="Wingdings" panose="05000000000000000000" pitchFamily="2" charset="2"/>
              <a:buChar char="v"/>
            </a:pPr>
            <a:endParaRPr lang="pl-PL" sz="800" dirty="0">
              <a:latin typeface="Centaur" panose="02030504050205020304" pitchFamily="18" charset="0"/>
            </a:endParaRPr>
          </a:p>
          <a:p>
            <a:pPr>
              <a:buFont typeface="Wingdings" panose="05000000000000000000" pitchFamily="2" charset="2"/>
              <a:buChar char="v"/>
            </a:pPr>
            <a:r>
              <a:rPr lang="pl-PL" sz="2400" dirty="0">
                <a:latin typeface="Centaur" panose="02030504050205020304" pitchFamily="18" charset="0"/>
              </a:rPr>
              <a:t> WHAT IS DONE LOCALLY ?</a:t>
            </a:r>
            <a:r>
              <a:rPr lang="pl-PL" sz="2400" dirty="0"/>
              <a:t> </a:t>
            </a:r>
            <a:endParaRPr lang="pl-PL" sz="2400" dirty="0">
              <a:latin typeface="Centaur" panose="02030504050205020304" pitchFamily="18" charset="0"/>
            </a:endParaRPr>
          </a:p>
          <a:p>
            <a:pPr>
              <a:buFont typeface="Wingdings" panose="05000000000000000000" pitchFamily="2" charset="2"/>
              <a:buChar char="v"/>
            </a:pPr>
            <a:endParaRPr lang="pl-PL" sz="2400" dirty="0">
              <a:latin typeface="Centaur" panose="02030504050205020304" pitchFamily="18" charset="0"/>
            </a:endParaRPr>
          </a:p>
          <a:p>
            <a:pPr>
              <a:buFont typeface="Wingdings" panose="05000000000000000000" pitchFamily="2" charset="2"/>
              <a:buChar char="v"/>
            </a:pPr>
            <a:endParaRPr lang="pl-PL" sz="1200" dirty="0">
              <a:latin typeface="Centaur" panose="02030504050205020304" pitchFamily="18" charset="0"/>
            </a:endParaRPr>
          </a:p>
          <a:p>
            <a:pPr>
              <a:buFont typeface="Wingdings" panose="05000000000000000000" pitchFamily="2" charset="2"/>
              <a:buChar char="v"/>
            </a:pPr>
            <a:endParaRPr lang="pl-PL" dirty="0"/>
          </a:p>
        </p:txBody>
      </p:sp>
      <p:sp>
        <p:nvSpPr>
          <p:cNvPr id="4" name="Strzałka: w prawo 3">
            <a:extLst>
              <a:ext uri="{FF2B5EF4-FFF2-40B4-BE49-F238E27FC236}">
                <a16:creationId xmlns:a16="http://schemas.microsoft.com/office/drawing/2014/main" id="{7C4382EC-79BB-4F30-AAAA-C371AD3E18B5}"/>
              </a:ext>
            </a:extLst>
          </p:cNvPr>
          <p:cNvSpPr/>
          <p:nvPr/>
        </p:nvSpPr>
        <p:spPr>
          <a:xfrm>
            <a:off x="568171" y="6258759"/>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rostokąt 4">
            <a:extLst>
              <a:ext uri="{FF2B5EF4-FFF2-40B4-BE49-F238E27FC236}">
                <a16:creationId xmlns:a16="http://schemas.microsoft.com/office/drawing/2014/main" id="{0296F2FC-4E73-4E45-BA9A-8286B7BFA3AE}"/>
              </a:ext>
            </a:extLst>
          </p:cNvPr>
          <p:cNvSpPr/>
          <p:nvPr/>
        </p:nvSpPr>
        <p:spPr>
          <a:xfrm>
            <a:off x="5210212" y="3244334"/>
            <a:ext cx="184731" cy="369332"/>
          </a:xfrm>
          <a:prstGeom prst="rect">
            <a:avLst/>
          </a:prstGeom>
        </p:spPr>
        <p:txBody>
          <a:bodyPr wrap="none">
            <a:spAutoFit/>
          </a:bodyPr>
          <a:lstStyle/>
          <a:p>
            <a:endParaRPr lang="pl-PL" dirty="0"/>
          </a:p>
        </p:txBody>
      </p:sp>
      <p:sp>
        <p:nvSpPr>
          <p:cNvPr id="6" name="Strzałka: w prawo 5">
            <a:hlinkClick r:id="rId2" action="ppaction://hlinksldjump"/>
            <a:extLst>
              <a:ext uri="{FF2B5EF4-FFF2-40B4-BE49-F238E27FC236}">
                <a16:creationId xmlns:a16="http://schemas.microsoft.com/office/drawing/2014/main" id="{FEA79CB0-907D-4BAE-8C41-0B37258E20BA}"/>
              </a:ext>
            </a:extLst>
          </p:cNvPr>
          <p:cNvSpPr/>
          <p:nvPr/>
        </p:nvSpPr>
        <p:spPr>
          <a:xfrm>
            <a:off x="5394943" y="1708954"/>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Strzałka: w prawo 6">
            <a:hlinkClick r:id="rId3" action="ppaction://hlinksldjump"/>
            <a:extLst>
              <a:ext uri="{FF2B5EF4-FFF2-40B4-BE49-F238E27FC236}">
                <a16:creationId xmlns:a16="http://schemas.microsoft.com/office/drawing/2014/main" id="{57B74EB1-9899-49C4-B7DC-05B17C569E3C}"/>
              </a:ext>
            </a:extLst>
          </p:cNvPr>
          <p:cNvSpPr/>
          <p:nvPr/>
        </p:nvSpPr>
        <p:spPr>
          <a:xfrm>
            <a:off x="6037185" y="3104963"/>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Strzałka: w prawo 7">
            <a:hlinkClick r:id="rId4" action="ppaction://hlinksldjump"/>
            <a:extLst>
              <a:ext uri="{FF2B5EF4-FFF2-40B4-BE49-F238E27FC236}">
                <a16:creationId xmlns:a16="http://schemas.microsoft.com/office/drawing/2014/main" id="{FBDD0783-AA1F-4BE2-B4E7-49FC1D90CE5B}"/>
              </a:ext>
            </a:extLst>
          </p:cNvPr>
          <p:cNvSpPr/>
          <p:nvPr/>
        </p:nvSpPr>
        <p:spPr>
          <a:xfrm>
            <a:off x="4757451" y="2407610"/>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Strzałka: w prawo 8">
            <a:hlinkClick r:id="rId5" action="ppaction://hlinksldjump"/>
            <a:extLst>
              <a:ext uri="{FF2B5EF4-FFF2-40B4-BE49-F238E27FC236}">
                <a16:creationId xmlns:a16="http://schemas.microsoft.com/office/drawing/2014/main" id="{941173B0-5A30-4ECE-BA6A-33BAE568724D}"/>
              </a:ext>
            </a:extLst>
          </p:cNvPr>
          <p:cNvSpPr/>
          <p:nvPr/>
        </p:nvSpPr>
        <p:spPr>
          <a:xfrm>
            <a:off x="4942182" y="3820074"/>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Strzałka: w prawo 9">
            <a:hlinkClick r:id="rId6" action="ppaction://hlinksldjump"/>
            <a:extLst>
              <a:ext uri="{FF2B5EF4-FFF2-40B4-BE49-F238E27FC236}">
                <a16:creationId xmlns:a16="http://schemas.microsoft.com/office/drawing/2014/main" id="{B0320830-F8EA-4786-9136-8CBCDC407F63}"/>
              </a:ext>
            </a:extLst>
          </p:cNvPr>
          <p:cNvSpPr/>
          <p:nvPr/>
        </p:nvSpPr>
        <p:spPr>
          <a:xfrm>
            <a:off x="3851929" y="4495062"/>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Strzałka: w prawo 10">
            <a:hlinkClick r:id="rId7" action="ppaction://hlinksldjump"/>
            <a:extLst>
              <a:ext uri="{FF2B5EF4-FFF2-40B4-BE49-F238E27FC236}">
                <a16:creationId xmlns:a16="http://schemas.microsoft.com/office/drawing/2014/main" id="{D5820EF9-FB23-4FB3-8627-A61771C2E820}"/>
              </a:ext>
            </a:extLst>
          </p:cNvPr>
          <p:cNvSpPr/>
          <p:nvPr/>
        </p:nvSpPr>
        <p:spPr>
          <a:xfrm>
            <a:off x="4849816" y="5180118"/>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pole tekstowe 12">
            <a:extLst>
              <a:ext uri="{FF2B5EF4-FFF2-40B4-BE49-F238E27FC236}">
                <a16:creationId xmlns:a16="http://schemas.microsoft.com/office/drawing/2014/main" id="{278764CF-9508-4363-AEB7-3CE690B39909}"/>
              </a:ext>
            </a:extLst>
          </p:cNvPr>
          <p:cNvSpPr txBox="1"/>
          <p:nvPr/>
        </p:nvSpPr>
        <p:spPr>
          <a:xfrm>
            <a:off x="1684925" y="6218195"/>
            <a:ext cx="8140825" cy="400110"/>
          </a:xfrm>
          <a:prstGeom prst="rect">
            <a:avLst/>
          </a:prstGeom>
          <a:noFill/>
        </p:spPr>
        <p:txBody>
          <a:bodyPr wrap="square" rtlCol="0">
            <a:spAutoFit/>
          </a:bodyPr>
          <a:lstStyle/>
          <a:p>
            <a:r>
              <a:rPr lang="pl-PL" sz="2000" dirty="0" err="1">
                <a:latin typeface="Centaur" panose="02030504050205020304" pitchFamily="18" charset="0"/>
              </a:rPr>
              <a:t>After</a:t>
            </a:r>
            <a:r>
              <a:rPr lang="pl-PL" sz="2000" dirty="0">
                <a:latin typeface="Centaur" panose="02030504050205020304" pitchFamily="18" charset="0"/>
              </a:rPr>
              <a:t> pressing the </a:t>
            </a:r>
            <a:r>
              <a:rPr lang="pl-PL" sz="2000" dirty="0" err="1">
                <a:latin typeface="Centaur" panose="02030504050205020304" pitchFamily="18" charset="0"/>
              </a:rPr>
              <a:t>arrow</a:t>
            </a:r>
            <a:r>
              <a:rPr lang="pl-PL" sz="2000" dirty="0">
                <a:latin typeface="Centaur" panose="02030504050205020304" pitchFamily="18" charset="0"/>
              </a:rPr>
              <a:t> </a:t>
            </a:r>
            <a:r>
              <a:rPr lang="pl-PL" sz="2000" dirty="0" err="1">
                <a:latin typeface="Centaur" panose="02030504050205020304" pitchFamily="18" charset="0"/>
              </a:rPr>
              <a:t>you</a:t>
            </a:r>
            <a:r>
              <a:rPr lang="pl-PL" sz="2000" dirty="0">
                <a:latin typeface="Centaur" panose="02030504050205020304" pitchFamily="18" charset="0"/>
              </a:rPr>
              <a:t> </a:t>
            </a:r>
            <a:r>
              <a:rPr lang="pl-PL" sz="2000" dirty="0" err="1">
                <a:latin typeface="Centaur" panose="02030504050205020304" pitchFamily="18" charset="0"/>
              </a:rPr>
              <a:t>will</a:t>
            </a:r>
            <a:r>
              <a:rPr lang="pl-PL" sz="2000" dirty="0">
                <a:latin typeface="Centaur" panose="02030504050205020304" pitchFamily="18" charset="0"/>
              </a:rPr>
              <a:t> go to the topik </a:t>
            </a:r>
            <a:r>
              <a:rPr lang="pl-PL" sz="2000" dirty="0" err="1">
                <a:latin typeface="Centaur" panose="02030504050205020304" pitchFamily="18" charset="0"/>
              </a:rPr>
              <a:t>chosen</a:t>
            </a:r>
            <a:r>
              <a:rPr lang="pl-PL" sz="2000" dirty="0">
                <a:latin typeface="Centaur" panose="02030504050205020304" pitchFamily="18" charset="0"/>
              </a:rPr>
              <a:t> by </a:t>
            </a:r>
            <a:r>
              <a:rPr lang="pl-PL" sz="2000" dirty="0" err="1">
                <a:latin typeface="Centaur" panose="02030504050205020304" pitchFamily="18" charset="0"/>
              </a:rPr>
              <a:t>you</a:t>
            </a:r>
            <a:r>
              <a:rPr lang="pl-PL" sz="2000" dirty="0">
                <a:latin typeface="Centaur" panose="02030504050205020304" pitchFamily="18" charset="0"/>
              </a:rPr>
              <a:t>.</a:t>
            </a:r>
          </a:p>
        </p:txBody>
      </p:sp>
    </p:spTree>
    <p:extLst>
      <p:ext uri="{BB962C8B-B14F-4D97-AF65-F5344CB8AC3E}">
        <p14:creationId xmlns:p14="http://schemas.microsoft.com/office/powerpoint/2010/main" val="23752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arn(inVertical)">
                                      <p:cBhvr>
                                        <p:cTn id="25" dur="500"/>
                                        <p:tgtEl>
                                          <p:spTgt spid="3">
                                            <p:txEl>
                                              <p:pRg st="10" end="10"/>
                                            </p:txEl>
                                          </p:spTgt>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ytuł 15">
            <a:extLst>
              <a:ext uri="{FF2B5EF4-FFF2-40B4-BE49-F238E27FC236}">
                <a16:creationId xmlns:a16="http://schemas.microsoft.com/office/drawing/2014/main" id="{CA053D04-0C5C-451B-91AA-6318FED58AA3}"/>
              </a:ext>
            </a:extLst>
          </p:cNvPr>
          <p:cNvSpPr>
            <a:spLocks noGrp="1"/>
          </p:cNvSpPr>
          <p:nvPr>
            <p:ph type="title"/>
          </p:nvPr>
        </p:nvSpPr>
        <p:spPr>
          <a:xfrm>
            <a:off x="476249" y="215411"/>
            <a:ext cx="7715251" cy="1247307"/>
          </a:xfrm>
        </p:spPr>
        <p:txBody>
          <a:bodyPr vert="horz" lIns="91440" tIns="45720" rIns="91440" bIns="45720" rtlCol="0" anchor="b">
            <a:normAutofit/>
          </a:bodyPr>
          <a:lstStyle/>
          <a:p>
            <a:r>
              <a:rPr lang="pl-PL" sz="4400" dirty="0" err="1">
                <a:latin typeface="Centaur" panose="02030504050205020304" pitchFamily="18" charset="0"/>
              </a:rPr>
              <a:t>Air</a:t>
            </a:r>
            <a:r>
              <a:rPr lang="pl-PL" sz="4400" dirty="0">
                <a:latin typeface="Centaur" panose="02030504050205020304" pitchFamily="18" charset="0"/>
              </a:rPr>
              <a:t> </a:t>
            </a:r>
            <a:r>
              <a:rPr lang="pl-PL" sz="4400" dirty="0" err="1">
                <a:latin typeface="Centaur" panose="02030504050205020304" pitchFamily="18" charset="0"/>
              </a:rPr>
              <a:t>quality</a:t>
            </a:r>
            <a:r>
              <a:rPr lang="pl-PL" sz="4400" dirty="0">
                <a:latin typeface="Centaur" panose="02030504050205020304" pitchFamily="18" charset="0"/>
              </a:rPr>
              <a:t> in the </a:t>
            </a:r>
            <a:r>
              <a:rPr lang="pl-PL" sz="4400" dirty="0" err="1">
                <a:latin typeface="Centaur" panose="02030504050205020304" pitchFamily="18" charset="0"/>
              </a:rPr>
              <a:t>world</a:t>
            </a:r>
            <a:endParaRPr lang="en-US" sz="4400" dirty="0">
              <a:latin typeface="Centaur" panose="02030504050205020304" pitchFamily="18" charset="0"/>
            </a:endParaRPr>
          </a:p>
        </p:txBody>
      </p:sp>
      <p:pic>
        <p:nvPicPr>
          <p:cNvPr id="1026" name="Picture 2" descr="Znalezione obrazy dla zapytania smog alert">
            <a:extLst>
              <a:ext uri="{FF2B5EF4-FFF2-40B4-BE49-F238E27FC236}">
                <a16:creationId xmlns:a16="http://schemas.microsoft.com/office/drawing/2014/main" id="{CCE7C410-920C-4BC1-B404-51B14FE6DD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272275" y="65655"/>
            <a:ext cx="2543676" cy="3276600"/>
          </a:xfrm>
          <a:prstGeom prst="rect">
            <a:avLst/>
          </a:prstGeom>
          <a:noFill/>
          <a:extLst>
            <a:ext uri="{909E8E84-426E-40DD-AFC4-6F175D3DCCD1}">
              <a14:hiddenFill xmlns:a14="http://schemas.microsoft.com/office/drawing/2010/main">
                <a:solidFill>
                  <a:srgbClr val="FFFFFF"/>
                </a:solidFill>
              </a14:hiddenFill>
            </a:ext>
          </a:extLst>
        </p:spPr>
      </p:pic>
      <p:sp>
        <p:nvSpPr>
          <p:cNvPr id="21" name="Symbol zastępczy zawartości 20">
            <a:extLst>
              <a:ext uri="{FF2B5EF4-FFF2-40B4-BE49-F238E27FC236}">
                <a16:creationId xmlns:a16="http://schemas.microsoft.com/office/drawing/2014/main" id="{FA636127-7152-47B8-AF04-4DC118087A6F}"/>
              </a:ext>
            </a:extLst>
          </p:cNvPr>
          <p:cNvSpPr>
            <a:spLocks noGrp="1"/>
          </p:cNvSpPr>
          <p:nvPr>
            <p:ph sz="half" idx="2"/>
          </p:nvPr>
        </p:nvSpPr>
        <p:spPr>
          <a:xfrm>
            <a:off x="330516" y="1734839"/>
            <a:ext cx="8006715" cy="4012861"/>
          </a:xfrm>
        </p:spPr>
        <p:txBody>
          <a:bodyPr>
            <a:normAutofit/>
          </a:bodyPr>
          <a:lstStyle/>
          <a:p>
            <a:r>
              <a:rPr lang="pl-PL" sz="1800" dirty="0">
                <a:latin typeface="Centaur" panose="02030504050205020304" pitchFamily="18" charset="0"/>
              </a:rPr>
              <a:t>The most </a:t>
            </a:r>
            <a:r>
              <a:rPr lang="pl-PL" sz="1800" dirty="0" err="1">
                <a:latin typeface="Centaur" panose="02030504050205020304" pitchFamily="18" charset="0"/>
              </a:rPr>
              <a:t>polluted</a:t>
            </a:r>
            <a:r>
              <a:rPr lang="pl-PL" sz="1800" dirty="0">
                <a:latin typeface="Centaur" panose="02030504050205020304" pitchFamily="18" charset="0"/>
              </a:rPr>
              <a:t> </a:t>
            </a:r>
            <a:r>
              <a:rPr lang="pl-PL" sz="1800" dirty="0" err="1">
                <a:latin typeface="Centaur" panose="02030504050205020304" pitchFamily="18" charset="0"/>
              </a:rPr>
              <a:t>cities</a:t>
            </a:r>
            <a:r>
              <a:rPr lang="pl-PL" sz="1800" dirty="0">
                <a:latin typeface="Centaur" panose="02030504050205020304" pitchFamily="18" charset="0"/>
              </a:rPr>
              <a:t> </a:t>
            </a:r>
            <a:r>
              <a:rPr lang="pl-PL" sz="1800" dirty="0" err="1">
                <a:latin typeface="Centaur" panose="02030504050205020304" pitchFamily="18" charset="0"/>
              </a:rPr>
              <a:t>are</a:t>
            </a:r>
            <a:r>
              <a:rPr lang="pl-PL" sz="1800" dirty="0">
                <a:latin typeface="Centaur" panose="02030504050205020304" pitchFamily="18" charset="0"/>
              </a:rPr>
              <a:t> in Asia. </a:t>
            </a:r>
            <a:r>
              <a:rPr lang="pl-PL" sz="1800" dirty="0" err="1">
                <a:latin typeface="Centaur" panose="02030504050205020304" pitchFamily="18" charset="0"/>
              </a:rPr>
              <a:t>There</a:t>
            </a:r>
            <a:r>
              <a:rPr lang="pl-PL" sz="1800" dirty="0">
                <a:latin typeface="Centaur" panose="02030504050205020304" pitchFamily="18" charset="0"/>
              </a:rPr>
              <a:t>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pollution</a:t>
            </a:r>
            <a:r>
              <a:rPr lang="pl-PL" sz="1800" dirty="0">
                <a:latin typeface="Centaur" panose="02030504050205020304" pitchFamily="18" charset="0"/>
              </a:rPr>
              <a:t> </a:t>
            </a:r>
            <a:r>
              <a:rPr lang="pl-PL" sz="1800" dirty="0" err="1">
                <a:latin typeface="Centaur" panose="02030504050205020304" pitchFamily="18" charset="0"/>
              </a:rPr>
              <a:t>idicators</a:t>
            </a:r>
            <a:r>
              <a:rPr lang="pl-PL" sz="1800" dirty="0">
                <a:latin typeface="Centaur" panose="02030504050205020304" pitchFamily="18" charset="0"/>
              </a:rPr>
              <a:t> </a:t>
            </a:r>
            <a:r>
              <a:rPr lang="pl-PL" sz="1800" dirty="0" err="1">
                <a:latin typeface="Centaur" panose="02030504050205020304" pitchFamily="18" charset="0"/>
              </a:rPr>
              <a:t>indicate</a:t>
            </a:r>
            <a:r>
              <a:rPr lang="pl-PL" sz="1800" dirty="0">
                <a:latin typeface="Centaur" panose="02030504050205020304" pitchFamily="18" charset="0"/>
              </a:rPr>
              <a:t> </a:t>
            </a:r>
            <a:r>
              <a:rPr lang="pl-PL" sz="1800" dirty="0" err="1">
                <a:latin typeface="Centaur" panose="02030504050205020304" pitchFamily="18" charset="0"/>
              </a:rPr>
              <a:t>levels</a:t>
            </a:r>
            <a:r>
              <a:rPr lang="pl-PL" sz="1800" dirty="0">
                <a:latin typeface="Centaur" panose="02030504050205020304" pitchFamily="18" charset="0"/>
              </a:rPr>
              <a:t> </a:t>
            </a:r>
            <a:r>
              <a:rPr lang="pl-PL" sz="1800" dirty="0" err="1">
                <a:latin typeface="Centaur" panose="02030504050205020304" pitchFamily="18" charset="0"/>
              </a:rPr>
              <a:t>that</a:t>
            </a:r>
            <a:r>
              <a:rPr lang="pl-PL" sz="1800" dirty="0">
                <a:latin typeface="Centaur" panose="02030504050205020304" pitchFamily="18" charset="0"/>
              </a:rPr>
              <a:t> </a:t>
            </a:r>
            <a:r>
              <a:rPr lang="pl-PL" sz="1800" dirty="0" err="1">
                <a:latin typeface="Centaur" panose="02030504050205020304" pitchFamily="18" charset="0"/>
              </a:rPr>
              <a:t>endanger</a:t>
            </a:r>
            <a:r>
              <a:rPr lang="pl-PL" sz="1800" dirty="0">
                <a:latin typeface="Centaur" panose="02030504050205020304" pitchFamily="18" charset="0"/>
              </a:rPr>
              <a:t> the </a:t>
            </a:r>
            <a:r>
              <a:rPr lang="pl-PL" sz="1800" dirty="0" err="1">
                <a:latin typeface="Centaur" panose="02030504050205020304" pitchFamily="18" charset="0"/>
              </a:rPr>
              <a:t>health</a:t>
            </a:r>
            <a:r>
              <a:rPr lang="pl-PL" sz="1800" dirty="0">
                <a:latin typeface="Centaur" panose="02030504050205020304" pitchFamily="18" charset="0"/>
              </a:rPr>
              <a:t> </a:t>
            </a:r>
            <a:r>
              <a:rPr lang="pl-PL" sz="1800" dirty="0" err="1">
                <a:latin typeface="Centaur" panose="02030504050205020304" pitchFamily="18" charset="0"/>
              </a:rPr>
              <a:t>many</a:t>
            </a:r>
            <a:r>
              <a:rPr lang="pl-PL" sz="1800" dirty="0">
                <a:latin typeface="Centaur" panose="02030504050205020304" pitchFamily="18" charset="0"/>
              </a:rPr>
              <a:t> </a:t>
            </a:r>
            <a:r>
              <a:rPr lang="pl-PL" sz="1800" dirty="0" err="1">
                <a:latin typeface="Centaur" panose="02030504050205020304" pitchFamily="18" charset="0"/>
              </a:rPr>
              <a:t>people</a:t>
            </a:r>
            <a:r>
              <a:rPr lang="pl-PL" sz="1800" dirty="0">
                <a:latin typeface="Centaur" panose="02030504050205020304" pitchFamily="18" charset="0"/>
              </a:rPr>
              <a:t>. </a:t>
            </a:r>
            <a:r>
              <a:rPr lang="pl-PL" sz="1800" dirty="0" err="1">
                <a:latin typeface="Centaur" panose="02030504050205020304" pitchFamily="18" charset="0"/>
              </a:rPr>
              <a:t>There</a:t>
            </a:r>
            <a:r>
              <a:rPr lang="pl-PL" sz="1800" dirty="0">
                <a:latin typeface="Centaur" panose="02030504050205020304" pitchFamily="18" charset="0"/>
              </a:rPr>
              <a:t> </a:t>
            </a:r>
            <a:r>
              <a:rPr lang="pl-PL" sz="1800" dirty="0" err="1">
                <a:latin typeface="Centaur" panose="02030504050205020304" pitchFamily="18" charset="0"/>
              </a:rPr>
              <a:t>are</a:t>
            </a:r>
            <a:r>
              <a:rPr lang="pl-PL" sz="1800" dirty="0">
                <a:latin typeface="Centaur" panose="02030504050205020304" pitchFamily="18" charset="0"/>
              </a:rPr>
              <a:t> </a:t>
            </a:r>
            <a:r>
              <a:rPr lang="pl-PL" sz="1800" dirty="0" err="1">
                <a:latin typeface="Centaur" panose="02030504050205020304" pitchFamily="18" charset="0"/>
              </a:rPr>
              <a:t>also</a:t>
            </a:r>
            <a:r>
              <a:rPr lang="pl-PL" sz="1800" dirty="0">
                <a:latin typeface="Centaur" panose="02030504050205020304" pitchFamily="18" charset="0"/>
              </a:rPr>
              <a:t> </a:t>
            </a:r>
            <a:r>
              <a:rPr lang="pl-PL" sz="1800" dirty="0" err="1">
                <a:latin typeface="Centaur" panose="02030504050205020304" pitchFamily="18" charset="0"/>
              </a:rPr>
              <a:t>many</a:t>
            </a:r>
            <a:r>
              <a:rPr lang="pl-PL" sz="1800" dirty="0">
                <a:latin typeface="Centaur" panose="02030504050205020304" pitchFamily="18" charset="0"/>
              </a:rPr>
              <a:t> </a:t>
            </a:r>
            <a:r>
              <a:rPr lang="pl-PL" sz="1800" dirty="0" err="1">
                <a:latin typeface="Centaur" panose="02030504050205020304" pitchFamily="18" charset="0"/>
              </a:rPr>
              <a:t>cities</a:t>
            </a:r>
            <a:r>
              <a:rPr lang="pl-PL" sz="1800" dirty="0">
                <a:latin typeface="Centaur" panose="02030504050205020304" pitchFamily="18" charset="0"/>
              </a:rPr>
              <a:t> in the </a:t>
            </a:r>
            <a:r>
              <a:rPr lang="pl-PL" sz="1800" dirty="0" err="1">
                <a:latin typeface="Centaur" panose="02030504050205020304" pitchFamily="18" charset="0"/>
              </a:rPr>
              <a:t>world</a:t>
            </a:r>
            <a:r>
              <a:rPr lang="pl-PL" sz="1800" dirty="0">
                <a:latin typeface="Centaur" panose="02030504050205020304" pitchFamily="18" charset="0"/>
              </a:rPr>
              <a:t> </a:t>
            </a:r>
            <a:r>
              <a:rPr lang="pl-PL" sz="1800" dirty="0" err="1">
                <a:latin typeface="Centaur" panose="02030504050205020304" pitchFamily="18" charset="0"/>
              </a:rPr>
              <a:t>where</a:t>
            </a:r>
            <a:r>
              <a:rPr lang="pl-PL" sz="1800" dirty="0">
                <a:latin typeface="Centaur" panose="02030504050205020304" pitchFamily="18" charset="0"/>
              </a:rPr>
              <a:t>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pollution</a:t>
            </a:r>
            <a:r>
              <a:rPr lang="pl-PL" sz="1800" dirty="0">
                <a:latin typeface="Centaur" panose="02030504050205020304" pitchFamily="18" charset="0"/>
              </a:rPr>
              <a:t> </a:t>
            </a:r>
            <a:r>
              <a:rPr lang="pl-PL" sz="1800" dirty="0" err="1">
                <a:latin typeface="Centaur" panose="02030504050205020304" pitchFamily="18" charset="0"/>
              </a:rPr>
              <a:t>indicates</a:t>
            </a:r>
            <a:r>
              <a:rPr lang="pl-PL" sz="1800" dirty="0">
                <a:latin typeface="Centaur" panose="02030504050205020304" pitchFamily="18" charset="0"/>
              </a:rPr>
              <a:t> </a:t>
            </a:r>
            <a:r>
              <a:rPr lang="pl-PL" sz="1800" dirty="0" err="1">
                <a:latin typeface="Centaur" panose="02030504050205020304" pitchFamily="18" charset="0"/>
              </a:rPr>
              <a:t>even</a:t>
            </a:r>
            <a:r>
              <a:rPr lang="pl-PL" sz="1800" dirty="0">
                <a:latin typeface="Centaur" panose="02030504050205020304" pitchFamily="18" charset="0"/>
              </a:rPr>
              <a:t> 600, 800 and 900 AQI ( </a:t>
            </a:r>
            <a:r>
              <a:rPr lang="pl-PL" sz="1800" dirty="0" err="1">
                <a:latin typeface="Centaur" panose="02030504050205020304" pitchFamily="18" charset="0"/>
              </a:rPr>
              <a:t>hazardous</a:t>
            </a:r>
            <a:r>
              <a:rPr lang="pl-PL" sz="1800" dirty="0">
                <a:latin typeface="Centaur" panose="02030504050205020304" pitchFamily="18" charset="0"/>
              </a:rPr>
              <a:t> </a:t>
            </a:r>
            <a:r>
              <a:rPr lang="pl-PL" sz="1800" dirty="0" err="1">
                <a:latin typeface="Centaur" panose="02030504050205020304" pitchFamily="18" charset="0"/>
              </a:rPr>
              <a:t>level</a:t>
            </a:r>
            <a:r>
              <a:rPr lang="pl-PL" sz="1800" dirty="0">
                <a:latin typeface="Centaur" panose="02030504050205020304" pitchFamily="18" charset="0"/>
              </a:rPr>
              <a:t>).  In Europe and </a:t>
            </a:r>
            <a:r>
              <a:rPr lang="pl-PL" sz="1800" dirty="0" err="1">
                <a:latin typeface="Centaur" panose="02030504050205020304" pitchFamily="18" charset="0"/>
              </a:rPr>
              <a:t>both</a:t>
            </a:r>
            <a:r>
              <a:rPr lang="pl-PL" sz="1800" dirty="0">
                <a:latin typeface="Centaur" panose="02030504050205020304" pitchFamily="18" charset="0"/>
              </a:rPr>
              <a:t> </a:t>
            </a:r>
            <a:r>
              <a:rPr lang="pl-PL" sz="1800" dirty="0" err="1">
                <a:latin typeface="Centaur" panose="02030504050205020304" pitchFamily="18" charset="0"/>
              </a:rPr>
              <a:t>Americas</a:t>
            </a:r>
            <a:r>
              <a:rPr lang="pl-PL" sz="1800" dirty="0">
                <a:latin typeface="Centaur" panose="02030504050205020304" pitchFamily="18" charset="0"/>
              </a:rPr>
              <a:t>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remains</a:t>
            </a:r>
            <a:r>
              <a:rPr lang="pl-PL" sz="1800" dirty="0">
                <a:latin typeface="Centaur" panose="02030504050205020304" pitchFamily="18" charset="0"/>
              </a:rPr>
              <a:t> </a:t>
            </a:r>
            <a:r>
              <a:rPr lang="pl-PL" sz="1800" dirty="0" err="1">
                <a:latin typeface="Centaur" panose="02030504050205020304" pitchFamily="18" charset="0"/>
              </a:rPr>
              <a:t>at</a:t>
            </a:r>
            <a:r>
              <a:rPr lang="pl-PL" sz="1800" dirty="0">
                <a:latin typeface="Centaur" panose="02030504050205020304" pitchFamily="18" charset="0"/>
              </a:rPr>
              <a:t> </a:t>
            </a:r>
            <a:r>
              <a:rPr lang="pl-PL" sz="1800" dirty="0" err="1">
                <a:latin typeface="Centaur" panose="02030504050205020304" pitchFamily="18" charset="0"/>
              </a:rPr>
              <a:t>good</a:t>
            </a:r>
            <a:r>
              <a:rPr lang="pl-PL" sz="1800" dirty="0">
                <a:latin typeface="Centaur" panose="02030504050205020304" pitchFamily="18" charset="0"/>
              </a:rPr>
              <a:t> </a:t>
            </a:r>
            <a:r>
              <a:rPr lang="pl-PL" sz="1800" dirty="0" err="1">
                <a:latin typeface="Centaur" panose="02030504050205020304" pitchFamily="18" charset="0"/>
              </a:rPr>
              <a:t>or</a:t>
            </a:r>
            <a:r>
              <a:rPr lang="pl-PL" sz="1800" dirty="0">
                <a:latin typeface="Centaur" panose="02030504050205020304" pitchFamily="18" charset="0"/>
              </a:rPr>
              <a:t> </a:t>
            </a:r>
            <a:r>
              <a:rPr lang="pl-PL" sz="1800" dirty="0" err="1">
                <a:latin typeface="Centaur" panose="02030504050205020304" pitchFamily="18" charset="0"/>
              </a:rPr>
              <a:t>moderate</a:t>
            </a:r>
            <a:r>
              <a:rPr lang="pl-PL" sz="1800" dirty="0">
                <a:latin typeface="Centaur" panose="02030504050205020304" pitchFamily="18" charset="0"/>
              </a:rPr>
              <a:t> </a:t>
            </a:r>
            <a:r>
              <a:rPr lang="pl-PL" sz="1800" dirty="0" err="1">
                <a:latin typeface="Centaur" panose="02030504050205020304" pitchFamily="18" charset="0"/>
              </a:rPr>
              <a:t>level</a:t>
            </a:r>
            <a:r>
              <a:rPr lang="pl-PL" sz="1800" dirty="0">
                <a:latin typeface="Centaur" panose="02030504050205020304" pitchFamily="18" charset="0"/>
              </a:rPr>
              <a:t> </a:t>
            </a:r>
            <a:r>
              <a:rPr lang="pl-PL" sz="1800" dirty="0" err="1">
                <a:latin typeface="Centaur" panose="02030504050205020304" pitchFamily="18" charset="0"/>
              </a:rPr>
              <a:t>which</a:t>
            </a:r>
            <a:r>
              <a:rPr lang="pl-PL" sz="1800" dirty="0">
                <a:latin typeface="Centaur" panose="02030504050205020304" pitchFamily="18" charset="0"/>
              </a:rPr>
              <a:t>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safer</a:t>
            </a:r>
            <a:r>
              <a:rPr lang="pl-PL" sz="1800" dirty="0">
                <a:latin typeface="Centaur" panose="02030504050205020304" pitchFamily="18" charset="0"/>
              </a:rPr>
              <a:t> for </a:t>
            </a:r>
            <a:r>
              <a:rPr lang="pl-PL" sz="1800" dirty="0" err="1">
                <a:latin typeface="Centaur" panose="02030504050205020304" pitchFamily="18" charset="0"/>
              </a:rPr>
              <a:t>human</a:t>
            </a:r>
            <a:r>
              <a:rPr lang="pl-PL" sz="1800" dirty="0">
                <a:latin typeface="Centaur" panose="02030504050205020304" pitchFamily="18" charset="0"/>
              </a:rPr>
              <a:t> </a:t>
            </a:r>
            <a:r>
              <a:rPr lang="pl-PL" sz="1800" dirty="0" err="1">
                <a:latin typeface="Centaur" panose="02030504050205020304" pitchFamily="18" charset="0"/>
              </a:rPr>
              <a:t>health</a:t>
            </a:r>
            <a:r>
              <a:rPr lang="pl-PL" sz="1800" dirty="0">
                <a:latin typeface="Centaur" panose="02030504050205020304" pitchFamily="18" charset="0"/>
              </a:rPr>
              <a:t>.</a:t>
            </a:r>
          </a:p>
        </p:txBody>
      </p:sp>
      <p:pic>
        <p:nvPicPr>
          <p:cNvPr id="37" name="Obraz 36">
            <a:extLst>
              <a:ext uri="{FF2B5EF4-FFF2-40B4-BE49-F238E27FC236}">
                <a16:creationId xmlns:a16="http://schemas.microsoft.com/office/drawing/2014/main" id="{283FF247-2AED-4FF1-84FB-17FDE90AA30A}"/>
              </a:ext>
            </a:extLst>
          </p:cNvPr>
          <p:cNvPicPr>
            <a:picLocks noChangeAspect="1"/>
          </p:cNvPicPr>
          <p:nvPr/>
        </p:nvPicPr>
        <p:blipFill>
          <a:blip r:embed="rId3"/>
          <a:stretch>
            <a:fillRect/>
          </a:stretch>
        </p:blipFill>
        <p:spPr>
          <a:xfrm>
            <a:off x="9226743" y="3559347"/>
            <a:ext cx="2634741" cy="3060015"/>
          </a:xfrm>
          <a:prstGeom prst="rect">
            <a:avLst/>
          </a:prstGeom>
        </p:spPr>
      </p:pic>
      <p:pic>
        <p:nvPicPr>
          <p:cNvPr id="43" name="Obraz 42">
            <a:extLst>
              <a:ext uri="{FF2B5EF4-FFF2-40B4-BE49-F238E27FC236}">
                <a16:creationId xmlns:a16="http://schemas.microsoft.com/office/drawing/2014/main" id="{E6029476-6EB8-4CC0-9932-63192587EF43}"/>
              </a:ext>
            </a:extLst>
          </p:cNvPr>
          <p:cNvPicPr>
            <a:picLocks noChangeAspect="1"/>
          </p:cNvPicPr>
          <p:nvPr/>
        </p:nvPicPr>
        <p:blipFill>
          <a:blip r:embed="rId4"/>
          <a:stretch>
            <a:fillRect/>
          </a:stretch>
        </p:blipFill>
        <p:spPr>
          <a:xfrm>
            <a:off x="1640058" y="3191335"/>
            <a:ext cx="6095999" cy="3181857"/>
          </a:xfrm>
          <a:prstGeom prst="rect">
            <a:avLst/>
          </a:prstGeom>
        </p:spPr>
      </p:pic>
      <p:sp>
        <p:nvSpPr>
          <p:cNvPr id="9" name="Strzałka: w prawo 8">
            <a:hlinkClick r:id="rId5" action="ppaction://hlinksldjump"/>
            <a:extLst>
              <a:ext uri="{FF2B5EF4-FFF2-40B4-BE49-F238E27FC236}">
                <a16:creationId xmlns:a16="http://schemas.microsoft.com/office/drawing/2014/main" id="{25FC3D91-D685-4EBE-A337-364BFC17F13C}"/>
              </a:ext>
            </a:extLst>
          </p:cNvPr>
          <p:cNvSpPr/>
          <p:nvPr/>
        </p:nvSpPr>
        <p:spPr>
          <a:xfrm rot="10800000">
            <a:off x="330516" y="6283043"/>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832233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par>
                                <p:cTn id="11" presetID="21"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80">
                                          <p:stCondLst>
                                            <p:cond delay="0"/>
                                          </p:stCondLst>
                                        </p:cTn>
                                        <p:tgtEl>
                                          <p:spTgt spid="16"/>
                                        </p:tgtEl>
                                      </p:cBhvr>
                                    </p:animEffect>
                                    <p:anim calcmode="lin" valueType="num">
                                      <p:cBhvr>
                                        <p:cTn id="1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 dur="26">
                                          <p:stCondLst>
                                            <p:cond delay="650"/>
                                          </p:stCondLst>
                                        </p:cTn>
                                        <p:tgtEl>
                                          <p:spTgt spid="16"/>
                                        </p:tgtEl>
                                      </p:cBhvr>
                                      <p:to x="100000" y="60000"/>
                                    </p:animScale>
                                    <p:animScale>
                                      <p:cBhvr>
                                        <p:cTn id="23" dur="166" decel="50000">
                                          <p:stCondLst>
                                            <p:cond delay="676"/>
                                          </p:stCondLst>
                                        </p:cTn>
                                        <p:tgtEl>
                                          <p:spTgt spid="16"/>
                                        </p:tgtEl>
                                      </p:cBhvr>
                                      <p:to x="100000" y="100000"/>
                                    </p:animScale>
                                    <p:animScale>
                                      <p:cBhvr>
                                        <p:cTn id="24" dur="26">
                                          <p:stCondLst>
                                            <p:cond delay="1312"/>
                                          </p:stCondLst>
                                        </p:cTn>
                                        <p:tgtEl>
                                          <p:spTgt spid="16"/>
                                        </p:tgtEl>
                                      </p:cBhvr>
                                      <p:to x="100000" y="80000"/>
                                    </p:animScale>
                                    <p:animScale>
                                      <p:cBhvr>
                                        <p:cTn id="25" dur="166" decel="50000">
                                          <p:stCondLst>
                                            <p:cond delay="1338"/>
                                          </p:stCondLst>
                                        </p:cTn>
                                        <p:tgtEl>
                                          <p:spTgt spid="16"/>
                                        </p:tgtEl>
                                      </p:cBhvr>
                                      <p:to x="100000" y="100000"/>
                                    </p:animScale>
                                    <p:animScale>
                                      <p:cBhvr>
                                        <p:cTn id="26" dur="26">
                                          <p:stCondLst>
                                            <p:cond delay="1642"/>
                                          </p:stCondLst>
                                        </p:cTn>
                                        <p:tgtEl>
                                          <p:spTgt spid="16"/>
                                        </p:tgtEl>
                                      </p:cBhvr>
                                      <p:to x="100000" y="90000"/>
                                    </p:animScale>
                                    <p:animScale>
                                      <p:cBhvr>
                                        <p:cTn id="27" dur="166" decel="50000">
                                          <p:stCondLst>
                                            <p:cond delay="1668"/>
                                          </p:stCondLst>
                                        </p:cTn>
                                        <p:tgtEl>
                                          <p:spTgt spid="16"/>
                                        </p:tgtEl>
                                      </p:cBhvr>
                                      <p:to x="100000" y="100000"/>
                                    </p:animScale>
                                    <p:animScale>
                                      <p:cBhvr>
                                        <p:cTn id="28" dur="26">
                                          <p:stCondLst>
                                            <p:cond delay="1808"/>
                                          </p:stCondLst>
                                        </p:cTn>
                                        <p:tgtEl>
                                          <p:spTgt spid="16"/>
                                        </p:tgtEl>
                                      </p:cBhvr>
                                      <p:to x="100000" y="95000"/>
                                    </p:animScale>
                                    <p:animScale>
                                      <p:cBhvr>
                                        <p:cTn id="29" dur="166" decel="50000">
                                          <p:stCondLst>
                                            <p:cond delay="1834"/>
                                          </p:stCondLst>
                                        </p:cTn>
                                        <p:tgtEl>
                                          <p:spTgt spid="16"/>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down)">
                                      <p:cBhvr>
                                        <p:cTn id="32" dur="580">
                                          <p:stCondLst>
                                            <p:cond delay="0"/>
                                          </p:stCondLst>
                                        </p:cTn>
                                        <p:tgtEl>
                                          <p:spTgt spid="21">
                                            <p:txEl>
                                              <p:pRg st="0" end="0"/>
                                            </p:txEl>
                                          </p:spTgt>
                                        </p:tgtEl>
                                      </p:cBhvr>
                                    </p:animEffect>
                                    <p:anim calcmode="lin" valueType="num">
                                      <p:cBhvr>
                                        <p:cTn id="33"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1">
                                            <p:txEl>
                                              <p:pRg st="0" end="0"/>
                                            </p:txEl>
                                          </p:spTgt>
                                        </p:tgtEl>
                                      </p:cBhvr>
                                      <p:to x="100000" y="60000"/>
                                    </p:animScale>
                                    <p:animScale>
                                      <p:cBhvr>
                                        <p:cTn id="39" dur="166" decel="50000">
                                          <p:stCondLst>
                                            <p:cond delay="676"/>
                                          </p:stCondLst>
                                        </p:cTn>
                                        <p:tgtEl>
                                          <p:spTgt spid="21">
                                            <p:txEl>
                                              <p:pRg st="0" end="0"/>
                                            </p:txEl>
                                          </p:spTgt>
                                        </p:tgtEl>
                                      </p:cBhvr>
                                      <p:to x="100000" y="100000"/>
                                    </p:animScale>
                                    <p:animScale>
                                      <p:cBhvr>
                                        <p:cTn id="40" dur="26">
                                          <p:stCondLst>
                                            <p:cond delay="1312"/>
                                          </p:stCondLst>
                                        </p:cTn>
                                        <p:tgtEl>
                                          <p:spTgt spid="21">
                                            <p:txEl>
                                              <p:pRg st="0" end="0"/>
                                            </p:txEl>
                                          </p:spTgt>
                                        </p:tgtEl>
                                      </p:cBhvr>
                                      <p:to x="100000" y="80000"/>
                                    </p:animScale>
                                    <p:animScale>
                                      <p:cBhvr>
                                        <p:cTn id="41" dur="166" decel="50000">
                                          <p:stCondLst>
                                            <p:cond delay="1338"/>
                                          </p:stCondLst>
                                        </p:cTn>
                                        <p:tgtEl>
                                          <p:spTgt spid="21">
                                            <p:txEl>
                                              <p:pRg st="0" end="0"/>
                                            </p:txEl>
                                          </p:spTgt>
                                        </p:tgtEl>
                                      </p:cBhvr>
                                      <p:to x="100000" y="100000"/>
                                    </p:animScale>
                                    <p:animScale>
                                      <p:cBhvr>
                                        <p:cTn id="42" dur="26">
                                          <p:stCondLst>
                                            <p:cond delay="1642"/>
                                          </p:stCondLst>
                                        </p:cTn>
                                        <p:tgtEl>
                                          <p:spTgt spid="21">
                                            <p:txEl>
                                              <p:pRg st="0" end="0"/>
                                            </p:txEl>
                                          </p:spTgt>
                                        </p:tgtEl>
                                      </p:cBhvr>
                                      <p:to x="100000" y="90000"/>
                                    </p:animScale>
                                    <p:animScale>
                                      <p:cBhvr>
                                        <p:cTn id="43" dur="166" decel="50000">
                                          <p:stCondLst>
                                            <p:cond delay="1668"/>
                                          </p:stCondLst>
                                        </p:cTn>
                                        <p:tgtEl>
                                          <p:spTgt spid="21">
                                            <p:txEl>
                                              <p:pRg st="0" end="0"/>
                                            </p:txEl>
                                          </p:spTgt>
                                        </p:tgtEl>
                                      </p:cBhvr>
                                      <p:to x="100000" y="100000"/>
                                    </p:animScale>
                                    <p:animScale>
                                      <p:cBhvr>
                                        <p:cTn id="44" dur="26">
                                          <p:stCondLst>
                                            <p:cond delay="1808"/>
                                          </p:stCondLst>
                                        </p:cTn>
                                        <p:tgtEl>
                                          <p:spTgt spid="21">
                                            <p:txEl>
                                              <p:pRg st="0" end="0"/>
                                            </p:txEl>
                                          </p:spTgt>
                                        </p:tgtEl>
                                      </p:cBhvr>
                                      <p:to x="100000" y="95000"/>
                                    </p:animScale>
                                    <p:animScale>
                                      <p:cBhvr>
                                        <p:cTn id="45" dur="166" decel="50000">
                                          <p:stCondLst>
                                            <p:cond delay="1834"/>
                                          </p:stCondLst>
                                        </p:cTn>
                                        <p:tgtEl>
                                          <p:spTgt spid="2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337E0658-F624-40C3-9791-4BD78AD4F36F}"/>
              </a:ext>
            </a:extLst>
          </p:cNvPr>
          <p:cNvSpPr>
            <a:spLocks noGrp="1"/>
          </p:cNvSpPr>
          <p:nvPr>
            <p:ph sz="half" idx="1"/>
          </p:nvPr>
        </p:nvSpPr>
        <p:spPr>
          <a:xfrm>
            <a:off x="180975" y="953055"/>
            <a:ext cx="11830050" cy="5780535"/>
          </a:xfrm>
        </p:spPr>
        <p:txBody>
          <a:bodyPr vert="horz" lIns="91440" tIns="45720" rIns="91440" bIns="45720" rtlCol="0">
            <a:normAutofit/>
          </a:bodyPr>
          <a:lstStyle/>
          <a:p>
            <a:pPr marL="0" indent="0" algn="ctr">
              <a:buNone/>
            </a:pPr>
            <a:r>
              <a:rPr lang="pl-PL" sz="4400" dirty="0">
                <a:latin typeface="Centaur" panose="02030504050205020304" pitchFamily="18" charset="0"/>
              </a:rPr>
              <a:t>AIR QUALITY IN THE US</a:t>
            </a:r>
            <a:endParaRPr lang="pl-PL" sz="2400" dirty="0">
              <a:latin typeface="Centaur" panose="02030504050205020304" pitchFamily="18" charset="0"/>
            </a:endParaRPr>
          </a:p>
          <a:p>
            <a:pPr marL="0" indent="0">
              <a:buNone/>
            </a:pPr>
            <a:br>
              <a:rPr lang="en-US" sz="1800" dirty="0">
                <a:latin typeface="Centaur" panose="02030504050205020304" pitchFamily="18" charset="0"/>
              </a:rPr>
            </a:br>
            <a:r>
              <a:rPr lang="en-US" sz="1800" dirty="0">
                <a:latin typeface="Centaur" panose="02030504050205020304" pitchFamily="18" charset="0"/>
              </a:rPr>
              <a:t>Although more and more cars are moving on US street, NASA announcements show that air quality is steadily improving. Scientists publish maps of nitrogen dioxide concentration, from which it is quite clear that actions in the political and legal field are bringing the expected results.</a:t>
            </a:r>
            <a:r>
              <a:rPr lang="pl-PL" sz="1800" dirty="0">
                <a:latin typeface="Centaur" panose="02030504050205020304" pitchFamily="18" charset="0"/>
              </a:rPr>
              <a:t> </a:t>
            </a:r>
            <a:r>
              <a:rPr lang="pl-PL" sz="1800" dirty="0" err="1">
                <a:latin typeface="Centaur" panose="02030504050205020304" pitchFamily="18" charset="0"/>
              </a:rPr>
              <a:t>Date</a:t>
            </a:r>
            <a:r>
              <a:rPr lang="pl-PL" sz="1800" dirty="0">
                <a:latin typeface="Centaur" panose="02030504050205020304" pitchFamily="18" charset="0"/>
              </a:rPr>
              <a:t> on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quality</a:t>
            </a:r>
            <a:r>
              <a:rPr lang="pl-PL" sz="1800" dirty="0">
                <a:latin typeface="Centaur" panose="02030504050205020304" pitchFamily="18" charset="0"/>
              </a:rPr>
              <a:t> in the US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provided</a:t>
            </a:r>
            <a:r>
              <a:rPr lang="pl-PL" sz="1800" dirty="0">
                <a:latin typeface="Centaur" panose="02030504050205020304" pitchFamily="18" charset="0"/>
              </a:rPr>
              <a:t> by th Aura </a:t>
            </a:r>
            <a:r>
              <a:rPr lang="pl-PL" sz="1800" dirty="0" err="1">
                <a:latin typeface="Centaur" panose="02030504050205020304" pitchFamily="18" charset="0"/>
              </a:rPr>
              <a:t>satellite</a:t>
            </a:r>
            <a:r>
              <a:rPr lang="pl-PL" sz="1800" dirty="0">
                <a:latin typeface="Centaur" panose="02030504050205020304" pitchFamily="18" charset="0"/>
              </a:rPr>
              <a:t>, </a:t>
            </a:r>
            <a:r>
              <a:rPr lang="pl-PL" sz="1800" dirty="0" err="1">
                <a:latin typeface="Centaur" panose="02030504050205020304" pitchFamily="18" charset="0"/>
              </a:rPr>
              <a:t>which</a:t>
            </a:r>
            <a:r>
              <a:rPr lang="pl-PL" sz="1800" dirty="0">
                <a:latin typeface="Centaur" panose="02030504050205020304" pitchFamily="18" charset="0"/>
              </a:rPr>
              <a:t> </a:t>
            </a:r>
            <a:r>
              <a:rPr lang="pl-PL" sz="1800" dirty="0" err="1">
                <a:latin typeface="Centaur" panose="02030504050205020304" pitchFamily="18" charset="0"/>
              </a:rPr>
              <a:t>measures</a:t>
            </a:r>
            <a:r>
              <a:rPr lang="pl-PL" sz="1800" dirty="0">
                <a:latin typeface="Centaur" panose="02030504050205020304" pitchFamily="18" charset="0"/>
              </a:rPr>
              <a:t> for </a:t>
            </a:r>
            <a:r>
              <a:rPr lang="pl-PL" sz="1800" dirty="0" err="1">
                <a:latin typeface="Centaur" panose="02030504050205020304" pitchFamily="18" charset="0"/>
              </a:rPr>
              <a:t>example</a:t>
            </a:r>
            <a:r>
              <a:rPr lang="pl-PL" sz="1800" dirty="0">
                <a:latin typeface="Centaur" panose="02030504050205020304" pitchFamily="18" charset="0"/>
              </a:rPr>
              <a:t> </a:t>
            </a:r>
            <a:r>
              <a:rPr lang="pl-PL" sz="1800" dirty="0" err="1">
                <a:latin typeface="Centaur" panose="02030504050205020304" pitchFamily="18" charset="0"/>
              </a:rPr>
              <a:t>ozone</a:t>
            </a:r>
            <a:r>
              <a:rPr lang="pl-PL" sz="1800" dirty="0">
                <a:latin typeface="Centaur" panose="02030504050205020304" pitchFamily="18" charset="0"/>
              </a:rPr>
              <a:t> </a:t>
            </a:r>
            <a:r>
              <a:rPr lang="pl-PL" sz="1800" dirty="0" err="1">
                <a:latin typeface="Centaur" panose="02030504050205020304" pitchFamily="18" charset="0"/>
              </a:rPr>
              <a:t>levels</a:t>
            </a:r>
            <a:r>
              <a:rPr lang="pl-PL" sz="1800" dirty="0">
                <a:latin typeface="Centaur" panose="02030504050205020304" pitchFamily="18" charset="0"/>
              </a:rPr>
              <a:t> in the </a:t>
            </a:r>
            <a:r>
              <a:rPr lang="pl-PL" sz="1800" dirty="0" err="1">
                <a:latin typeface="Centaur" panose="02030504050205020304" pitchFamily="18" charset="0"/>
              </a:rPr>
              <a:t>atmosphere</a:t>
            </a:r>
            <a:r>
              <a:rPr lang="pl-PL" sz="1800" dirty="0">
                <a:latin typeface="Centaur" panose="02030504050205020304" pitchFamily="18" charset="0"/>
              </a:rPr>
              <a:t>. Analysis of the </a:t>
            </a:r>
            <a:r>
              <a:rPr lang="pl-PL" sz="1800" dirty="0" err="1">
                <a:latin typeface="Centaur" panose="02030504050205020304" pitchFamily="18" charset="0"/>
              </a:rPr>
              <a:t>date</a:t>
            </a:r>
            <a:r>
              <a:rPr lang="pl-PL" sz="1800" dirty="0">
                <a:latin typeface="Centaur" panose="02030504050205020304" pitchFamily="18" charset="0"/>
              </a:rPr>
              <a:t> </a:t>
            </a:r>
            <a:r>
              <a:rPr lang="pl-PL" sz="1800" dirty="0" err="1">
                <a:latin typeface="Centaur" panose="02030504050205020304" pitchFamily="18" charset="0"/>
              </a:rPr>
              <a:t>allowed</a:t>
            </a:r>
            <a:r>
              <a:rPr lang="pl-PL" sz="1800" dirty="0">
                <a:latin typeface="Centaur" panose="02030504050205020304" pitchFamily="18" charset="0"/>
              </a:rPr>
              <a:t> </a:t>
            </a:r>
            <a:r>
              <a:rPr lang="pl-PL" sz="1800" dirty="0" err="1">
                <a:latin typeface="Centaur" panose="02030504050205020304" pitchFamily="18" charset="0"/>
              </a:rPr>
              <a:t>scientists</a:t>
            </a:r>
            <a:r>
              <a:rPr lang="pl-PL" sz="1800" dirty="0">
                <a:latin typeface="Centaur" panose="02030504050205020304" pitchFamily="18" charset="0"/>
              </a:rPr>
              <a:t> to </a:t>
            </a:r>
            <a:r>
              <a:rPr lang="pl-PL" sz="1800" dirty="0" err="1">
                <a:latin typeface="Centaur" panose="02030504050205020304" pitchFamily="18" charset="0"/>
              </a:rPr>
              <a:t>conclude</a:t>
            </a:r>
            <a:r>
              <a:rPr lang="pl-PL" sz="1800" dirty="0">
                <a:latin typeface="Centaur" panose="02030504050205020304" pitchFamily="18" charset="0"/>
              </a:rPr>
              <a:t> </a:t>
            </a:r>
            <a:r>
              <a:rPr lang="pl-PL" sz="1800" dirty="0" err="1">
                <a:latin typeface="Centaur" panose="02030504050205020304" pitchFamily="18" charset="0"/>
              </a:rPr>
              <a:t>that</a:t>
            </a:r>
            <a:r>
              <a:rPr lang="pl-PL" sz="1800" dirty="0">
                <a:latin typeface="Centaur" panose="02030504050205020304" pitchFamily="18" charset="0"/>
              </a:rPr>
              <a:t> </a:t>
            </a:r>
            <a:r>
              <a:rPr lang="pl-PL" sz="1800" dirty="0" err="1">
                <a:latin typeface="Centaur" panose="02030504050205020304" pitchFamily="18" charset="0"/>
              </a:rPr>
              <a:t>Americans</a:t>
            </a:r>
            <a:r>
              <a:rPr lang="pl-PL" sz="1800" dirty="0">
                <a:latin typeface="Centaur" panose="02030504050205020304" pitchFamily="18" charset="0"/>
              </a:rPr>
              <a:t> </a:t>
            </a:r>
            <a:r>
              <a:rPr lang="pl-PL" sz="1800" dirty="0" err="1">
                <a:latin typeface="Centaur" panose="02030504050205020304" pitchFamily="18" charset="0"/>
              </a:rPr>
              <a:t>inhale</a:t>
            </a:r>
            <a:r>
              <a:rPr lang="pl-PL" sz="1800" dirty="0">
                <a:latin typeface="Centaur" panose="02030504050205020304" pitchFamily="18" charset="0"/>
              </a:rPr>
              <a:t> much less </a:t>
            </a:r>
            <a:r>
              <a:rPr lang="pl-PL" sz="1800" dirty="0" err="1">
                <a:latin typeface="Centaur" panose="02030504050205020304" pitchFamily="18" charset="0"/>
              </a:rPr>
              <a:t>toxic</a:t>
            </a:r>
            <a:r>
              <a:rPr lang="pl-PL" sz="1800" dirty="0">
                <a:latin typeface="Centaur" panose="02030504050205020304" pitchFamily="18" charset="0"/>
              </a:rPr>
              <a:t> </a:t>
            </a:r>
            <a:r>
              <a:rPr lang="pl-PL" sz="1800" dirty="0" err="1">
                <a:latin typeface="Centaur" panose="02030504050205020304" pitchFamily="18" charset="0"/>
              </a:rPr>
              <a:t>nitrogen</a:t>
            </a:r>
            <a:r>
              <a:rPr lang="pl-PL" sz="1800" dirty="0">
                <a:latin typeface="Centaur" panose="02030504050205020304" pitchFamily="18" charset="0"/>
              </a:rPr>
              <a:t> </a:t>
            </a:r>
            <a:r>
              <a:rPr lang="pl-PL" sz="1800" dirty="0" err="1">
                <a:latin typeface="Centaur" panose="02030504050205020304" pitchFamily="18" charset="0"/>
              </a:rPr>
              <a:t>dioxide</a:t>
            </a:r>
            <a:r>
              <a:rPr lang="pl-PL" sz="1800" dirty="0">
                <a:latin typeface="Centaur" panose="02030504050205020304" pitchFamily="18" charset="0"/>
              </a:rPr>
              <a:t> </a:t>
            </a:r>
            <a:r>
              <a:rPr lang="pl-PL" sz="1800" dirty="0" err="1">
                <a:latin typeface="Centaur" panose="02030504050205020304" pitchFamily="18" charset="0"/>
              </a:rPr>
              <a:t>which</a:t>
            </a:r>
            <a:r>
              <a:rPr lang="pl-PL" sz="1800" dirty="0">
                <a:latin typeface="Centaur" panose="02030504050205020304" pitchFamily="18" charset="0"/>
              </a:rPr>
              <a:t>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harmful</a:t>
            </a:r>
            <a:r>
              <a:rPr lang="pl-PL" sz="1800" dirty="0">
                <a:latin typeface="Centaur" panose="02030504050205020304" pitchFamily="18" charset="0"/>
              </a:rPr>
              <a:t> to the </a:t>
            </a:r>
            <a:r>
              <a:rPr lang="pl-PL" sz="1800" dirty="0" err="1">
                <a:latin typeface="Centaur" panose="02030504050205020304" pitchFamily="18" charset="0"/>
              </a:rPr>
              <a:t>human</a:t>
            </a:r>
            <a:r>
              <a:rPr lang="pl-PL" sz="1800" dirty="0">
                <a:latin typeface="Centaur" panose="02030504050205020304" pitchFamily="18" charset="0"/>
              </a:rPr>
              <a:t> body.  The </a:t>
            </a:r>
            <a:r>
              <a:rPr lang="pl-PL" sz="1800" dirty="0" err="1">
                <a:latin typeface="Centaur" panose="02030504050205020304" pitchFamily="18" charset="0"/>
              </a:rPr>
              <a:t>state</a:t>
            </a:r>
            <a:r>
              <a:rPr lang="pl-PL" sz="1800" dirty="0">
                <a:latin typeface="Centaur" panose="02030504050205020304" pitchFamily="18" charset="0"/>
              </a:rPr>
              <a:t> of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quality</a:t>
            </a:r>
            <a:r>
              <a:rPr lang="pl-PL" sz="1800" dirty="0">
                <a:latin typeface="Centaur" panose="02030504050205020304" pitchFamily="18" charset="0"/>
              </a:rPr>
              <a:t>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an</a:t>
            </a:r>
            <a:r>
              <a:rPr lang="pl-PL" sz="1800" dirty="0">
                <a:latin typeface="Centaur" panose="02030504050205020304" pitchFamily="18" charset="0"/>
              </a:rPr>
              <a:t> </a:t>
            </a:r>
            <a:r>
              <a:rPr lang="pl-PL" sz="1800" dirty="0" err="1">
                <a:latin typeface="Centaur" panose="02030504050205020304" pitchFamily="18" charset="0"/>
              </a:rPr>
              <a:t>issue</a:t>
            </a:r>
            <a:r>
              <a:rPr lang="pl-PL" sz="1800" dirty="0">
                <a:latin typeface="Centaur" panose="02030504050205020304" pitchFamily="18" charset="0"/>
              </a:rPr>
              <a:t> </a:t>
            </a:r>
            <a:r>
              <a:rPr lang="pl-PL" sz="1800" dirty="0" err="1">
                <a:latin typeface="Centaur" panose="02030504050205020304" pitchFamily="18" charset="0"/>
              </a:rPr>
              <a:t>that</a:t>
            </a:r>
            <a:r>
              <a:rPr lang="pl-PL" sz="1800" dirty="0">
                <a:latin typeface="Centaur" panose="02030504050205020304" pitchFamily="18" charset="0"/>
              </a:rPr>
              <a:t>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so</a:t>
            </a:r>
            <a:r>
              <a:rPr lang="pl-PL" sz="1800" dirty="0">
                <a:latin typeface="Centaur" panose="02030504050205020304" pitchFamily="18" charset="0"/>
              </a:rPr>
              <a:t> </a:t>
            </a:r>
            <a:r>
              <a:rPr lang="pl-PL" sz="1800" dirty="0" err="1">
                <a:latin typeface="Centaur" panose="02030504050205020304" pitchFamily="18" charset="0"/>
              </a:rPr>
              <a:t>important</a:t>
            </a:r>
            <a:r>
              <a:rPr lang="pl-PL" sz="1800" dirty="0">
                <a:latin typeface="Centaur" panose="02030504050205020304" pitchFamily="18" charset="0"/>
              </a:rPr>
              <a:t> </a:t>
            </a:r>
            <a:r>
              <a:rPr lang="pl-PL" sz="1800" dirty="0" err="1">
                <a:latin typeface="Centaur" panose="02030504050205020304" pitchFamily="18" charset="0"/>
              </a:rPr>
              <a:t>that</a:t>
            </a:r>
            <a:r>
              <a:rPr lang="pl-PL" sz="1800" dirty="0">
                <a:latin typeface="Centaur" panose="02030504050205020304" pitchFamily="18" charset="0"/>
              </a:rPr>
              <a:t> </a:t>
            </a:r>
            <a:r>
              <a:rPr lang="pl-PL" sz="1800" dirty="0" err="1">
                <a:latin typeface="Centaur" panose="02030504050205020304" pitchFamily="18" charset="0"/>
              </a:rPr>
              <a:t>it</a:t>
            </a:r>
            <a:r>
              <a:rPr lang="pl-PL" sz="1800" dirty="0">
                <a:latin typeface="Centaur" panose="02030504050205020304" pitchFamily="18" charset="0"/>
              </a:rPr>
              <a:t>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regulated</a:t>
            </a:r>
            <a:r>
              <a:rPr lang="pl-PL" sz="1800" dirty="0">
                <a:latin typeface="Centaur" panose="02030504050205020304" pitchFamily="18" charset="0"/>
              </a:rPr>
              <a:t> by law </a:t>
            </a:r>
            <a:r>
              <a:rPr lang="pl-PL" sz="1800" dirty="0" err="1">
                <a:latin typeface="Centaur" panose="02030504050205020304" pitchFamily="18" charset="0"/>
              </a:rPr>
              <a:t>un</a:t>
            </a:r>
            <a:r>
              <a:rPr lang="pl-PL" sz="1800" dirty="0">
                <a:latin typeface="Centaur" panose="02030504050205020304" pitchFamily="18" charset="0"/>
              </a:rPr>
              <a:t> </a:t>
            </a:r>
            <a:r>
              <a:rPr lang="pl-PL" sz="1800" dirty="0" err="1">
                <a:latin typeface="Centaur" panose="02030504050205020304" pitchFamily="18" charset="0"/>
              </a:rPr>
              <a:t>many</a:t>
            </a:r>
            <a:r>
              <a:rPr lang="pl-PL" sz="1800" dirty="0">
                <a:latin typeface="Centaur" panose="02030504050205020304" pitchFamily="18" charset="0"/>
              </a:rPr>
              <a:t> </a:t>
            </a:r>
            <a:r>
              <a:rPr lang="pl-PL" sz="1800" dirty="0" err="1">
                <a:latin typeface="Centaur" panose="02030504050205020304" pitchFamily="18" charset="0"/>
              </a:rPr>
              <a:t>countries</a:t>
            </a:r>
            <a:r>
              <a:rPr lang="pl-PL" sz="1800" dirty="0">
                <a:latin typeface="Centaur" panose="02030504050205020304" pitchFamily="18" charset="0"/>
              </a:rPr>
              <a:t>. The </a:t>
            </a:r>
            <a:r>
              <a:rPr lang="pl-PL" sz="1800" dirty="0" err="1">
                <a:latin typeface="Centaur" panose="02030504050205020304" pitchFamily="18" charset="0"/>
              </a:rPr>
              <a:t>European</a:t>
            </a:r>
            <a:r>
              <a:rPr lang="pl-PL" sz="1800" dirty="0">
                <a:latin typeface="Centaur" panose="02030504050205020304" pitchFamily="18" charset="0"/>
              </a:rPr>
              <a:t> Union </a:t>
            </a:r>
            <a:r>
              <a:rPr lang="pl-PL" sz="1800" dirty="0" err="1">
                <a:latin typeface="Centaur" panose="02030504050205020304" pitchFamily="18" charset="0"/>
              </a:rPr>
              <a:t>has</a:t>
            </a:r>
            <a:r>
              <a:rPr lang="pl-PL" sz="1800" dirty="0">
                <a:latin typeface="Centaur" panose="02030504050205020304" pitchFamily="18" charset="0"/>
              </a:rPr>
              <a:t> </a:t>
            </a:r>
            <a:r>
              <a:rPr lang="pl-PL" sz="1800" dirty="0" err="1">
                <a:latin typeface="Centaur" panose="02030504050205020304" pitchFamily="18" charset="0"/>
              </a:rPr>
              <a:t>had</a:t>
            </a:r>
            <a:r>
              <a:rPr lang="pl-PL" sz="1800" dirty="0">
                <a:latin typeface="Centaur" panose="02030504050205020304" pitchFamily="18" charset="0"/>
              </a:rPr>
              <a:t> </a:t>
            </a:r>
            <a:r>
              <a:rPr lang="pl-PL" sz="1800" dirty="0" err="1">
                <a:latin typeface="Centaur" panose="02030504050205020304" pitchFamily="18" charset="0"/>
              </a:rPr>
              <a:t>its</a:t>
            </a:r>
            <a:r>
              <a:rPr lang="pl-PL" sz="1800" dirty="0">
                <a:latin typeface="Centaur" panose="02030504050205020304" pitchFamily="18" charset="0"/>
              </a:rPr>
              <a:t> </a:t>
            </a:r>
            <a:r>
              <a:rPr lang="pl-PL" sz="1800" dirty="0" err="1">
                <a:latin typeface="Centaur" panose="02030504050205020304" pitchFamily="18" charset="0"/>
              </a:rPr>
              <a:t>guidelines</a:t>
            </a:r>
            <a:r>
              <a:rPr lang="pl-PL" sz="1800" dirty="0">
                <a:latin typeface="Centaur" panose="02030504050205020304" pitchFamily="18" charset="0"/>
              </a:rPr>
              <a:t> for </a:t>
            </a:r>
            <a:r>
              <a:rPr lang="pl-PL" sz="1800" dirty="0" err="1">
                <a:latin typeface="Centaur" panose="02030504050205020304" pitchFamily="18" charset="0"/>
              </a:rPr>
              <a:t>about</a:t>
            </a:r>
            <a:r>
              <a:rPr lang="pl-PL" sz="1800" dirty="0">
                <a:latin typeface="Centaur" panose="02030504050205020304" pitchFamily="18" charset="0"/>
              </a:rPr>
              <a:t> 30 </a:t>
            </a:r>
            <a:r>
              <a:rPr lang="pl-PL" sz="1800" dirty="0" err="1">
                <a:latin typeface="Centaur" panose="02030504050205020304" pitchFamily="18" charset="0"/>
              </a:rPr>
              <a:t>years</a:t>
            </a:r>
            <a:r>
              <a:rPr lang="pl-PL" sz="1800" dirty="0">
                <a:latin typeface="Centaur" panose="02030504050205020304" pitchFamily="18" charset="0"/>
              </a:rPr>
              <a:t>, but the United </a:t>
            </a:r>
            <a:r>
              <a:rPr lang="pl-PL" sz="1800" dirty="0" err="1">
                <a:latin typeface="Centaur" panose="02030504050205020304" pitchFamily="18" charset="0"/>
              </a:rPr>
              <a:t>States</a:t>
            </a:r>
            <a:r>
              <a:rPr lang="pl-PL" sz="1800" dirty="0">
                <a:latin typeface="Centaur" panose="02030504050205020304" pitchFamily="18" charset="0"/>
              </a:rPr>
              <a:t> </a:t>
            </a:r>
            <a:r>
              <a:rPr lang="pl-PL" sz="1800" dirty="0" err="1">
                <a:latin typeface="Centaur" panose="02030504050205020304" pitchFamily="18" charset="0"/>
              </a:rPr>
              <a:t>has</a:t>
            </a:r>
            <a:r>
              <a:rPr lang="pl-PL" sz="1800" dirty="0">
                <a:latin typeface="Centaur" panose="02030504050205020304" pitchFamily="18" charset="0"/>
              </a:rPr>
              <a:t> </a:t>
            </a:r>
            <a:r>
              <a:rPr lang="pl-PL" sz="1800" dirty="0" err="1">
                <a:latin typeface="Centaur" panose="02030504050205020304" pitchFamily="18" charset="0"/>
              </a:rPr>
              <a:t>its</a:t>
            </a:r>
            <a:r>
              <a:rPr lang="pl-PL" sz="1800" dirty="0">
                <a:latin typeface="Centaur" panose="02030504050205020304" pitchFamily="18" charset="0"/>
              </a:rPr>
              <a:t> </a:t>
            </a:r>
            <a:r>
              <a:rPr lang="pl-PL" sz="1800" dirty="0" err="1">
                <a:latin typeface="Centaur" panose="02030504050205020304" pitchFamily="18" charset="0"/>
              </a:rPr>
              <a:t>standards</a:t>
            </a:r>
            <a:r>
              <a:rPr lang="pl-PL" sz="1800" dirty="0">
                <a:latin typeface="Centaur" panose="02030504050205020304" pitchFamily="18" charset="0"/>
              </a:rPr>
              <a:t> </a:t>
            </a:r>
            <a:r>
              <a:rPr lang="pl-PL" sz="1800" dirty="0" err="1">
                <a:latin typeface="Centaur" panose="02030504050205020304" pitchFamily="18" charset="0"/>
              </a:rPr>
              <a:t>even</a:t>
            </a:r>
            <a:r>
              <a:rPr lang="pl-PL" sz="1800" dirty="0">
                <a:latin typeface="Centaur" panose="02030504050205020304" pitchFamily="18" charset="0"/>
              </a:rPr>
              <a:t> </a:t>
            </a:r>
            <a:r>
              <a:rPr lang="pl-PL" sz="1800" dirty="0" err="1">
                <a:latin typeface="Centaur" panose="02030504050205020304" pitchFamily="18" charset="0"/>
              </a:rPr>
              <a:t>longer</a:t>
            </a:r>
            <a:r>
              <a:rPr lang="pl-PL" sz="1800" dirty="0">
                <a:latin typeface="Centaur" panose="02030504050205020304" pitchFamily="18" charset="0"/>
              </a:rPr>
              <a:t>. The WHO ( World </a:t>
            </a:r>
            <a:r>
              <a:rPr lang="pl-PL" sz="1800" dirty="0" err="1">
                <a:latin typeface="Centaur" panose="02030504050205020304" pitchFamily="18" charset="0"/>
              </a:rPr>
              <a:t>Health</a:t>
            </a:r>
            <a:r>
              <a:rPr lang="pl-PL" sz="1800" dirty="0">
                <a:latin typeface="Centaur" panose="02030504050205020304" pitchFamily="18" charset="0"/>
              </a:rPr>
              <a:t> Organization) </a:t>
            </a:r>
            <a:r>
              <a:rPr lang="pl-PL" sz="1800" dirty="0" err="1">
                <a:latin typeface="Centaur" panose="02030504050205020304" pitchFamily="18" charset="0"/>
              </a:rPr>
              <a:t>sets</a:t>
            </a:r>
            <a:r>
              <a:rPr lang="pl-PL" sz="1800" dirty="0">
                <a:latin typeface="Centaur" panose="02030504050205020304" pitchFamily="18" charset="0"/>
              </a:rPr>
              <a:t> the most </a:t>
            </a:r>
            <a:r>
              <a:rPr lang="pl-PL" sz="1800" dirty="0" err="1">
                <a:latin typeface="Centaur" panose="02030504050205020304" pitchFamily="18" charset="0"/>
              </a:rPr>
              <a:t>stringent</a:t>
            </a:r>
            <a:r>
              <a:rPr lang="pl-PL" sz="1800" dirty="0">
                <a:latin typeface="Centaur" panose="02030504050205020304" pitchFamily="18" charset="0"/>
              </a:rPr>
              <a:t> and </a:t>
            </a:r>
            <a:r>
              <a:rPr lang="pl-PL" sz="1800" dirty="0" err="1">
                <a:latin typeface="Centaur" panose="02030504050205020304" pitchFamily="18" charset="0"/>
              </a:rPr>
              <a:t>restrictive</a:t>
            </a:r>
            <a:r>
              <a:rPr lang="pl-PL" sz="1800" dirty="0">
                <a:latin typeface="Centaur" panose="02030504050205020304" pitchFamily="18" charset="0"/>
              </a:rPr>
              <a:t> </a:t>
            </a:r>
            <a:r>
              <a:rPr lang="pl-PL" sz="1800" dirty="0" err="1">
                <a:latin typeface="Centaur" panose="02030504050205020304" pitchFamily="18" charset="0"/>
              </a:rPr>
              <a:t>thresholds</a:t>
            </a:r>
            <a:r>
              <a:rPr lang="pl-PL" sz="1800" dirty="0">
                <a:latin typeface="Centaur" panose="02030504050205020304" pitchFamily="18" charset="0"/>
              </a:rPr>
              <a:t> – the </a:t>
            </a:r>
            <a:r>
              <a:rPr lang="pl-PL" sz="1800" dirty="0" err="1">
                <a:latin typeface="Centaur" panose="02030504050205020304" pitchFamily="18" charset="0"/>
              </a:rPr>
              <a:t>latter</a:t>
            </a:r>
            <a:r>
              <a:rPr lang="pl-PL" sz="1800" dirty="0">
                <a:latin typeface="Centaur" panose="02030504050205020304" pitchFamily="18" charset="0"/>
              </a:rPr>
              <a:t>, </a:t>
            </a:r>
            <a:r>
              <a:rPr lang="pl-PL" sz="1800" dirty="0" err="1">
                <a:latin typeface="Centaur" panose="02030504050205020304" pitchFamily="18" charset="0"/>
              </a:rPr>
              <a:t>although</a:t>
            </a:r>
            <a:r>
              <a:rPr lang="pl-PL" sz="1800" dirty="0">
                <a:latin typeface="Centaur" panose="02030504050205020304" pitchFamily="18" charset="0"/>
              </a:rPr>
              <a:t> most </a:t>
            </a:r>
            <a:r>
              <a:rPr lang="pl-PL" sz="1800" dirty="0" err="1">
                <a:latin typeface="Centaur" panose="02030504050205020304" pitchFamily="18" charset="0"/>
              </a:rPr>
              <a:t>favorable</a:t>
            </a:r>
            <a:r>
              <a:rPr lang="pl-PL" sz="1800" dirty="0">
                <a:latin typeface="Centaur" panose="02030504050205020304" pitchFamily="18" charset="0"/>
              </a:rPr>
              <a:t> for </a:t>
            </a:r>
            <a:r>
              <a:rPr lang="pl-PL" sz="1800" dirty="0" err="1">
                <a:latin typeface="Centaur" panose="02030504050205020304" pitchFamily="18" charset="0"/>
              </a:rPr>
              <a:t>citizens</a:t>
            </a:r>
            <a:r>
              <a:rPr lang="pl-PL" sz="1800" dirty="0">
                <a:latin typeface="Centaur" panose="02030504050205020304" pitchFamily="18" charset="0"/>
              </a:rPr>
              <a:t> do not </a:t>
            </a:r>
            <a:r>
              <a:rPr lang="pl-PL" sz="1800" dirty="0" err="1">
                <a:latin typeface="Centaur" panose="02030504050205020304" pitchFamily="18" charset="0"/>
              </a:rPr>
              <a:t>have</a:t>
            </a:r>
            <a:r>
              <a:rPr lang="pl-PL" sz="1800" dirty="0">
                <a:latin typeface="Centaur" panose="02030504050205020304" pitchFamily="18" charset="0"/>
              </a:rPr>
              <a:t> </a:t>
            </a:r>
            <a:r>
              <a:rPr lang="pl-PL" sz="1800" dirty="0" err="1">
                <a:latin typeface="Centaur" panose="02030504050205020304" pitchFamily="18" charset="0"/>
              </a:rPr>
              <a:t>legal</a:t>
            </a:r>
            <a:r>
              <a:rPr lang="pl-PL" sz="1800" dirty="0">
                <a:latin typeface="Centaur" panose="02030504050205020304" pitchFamily="18" charset="0"/>
              </a:rPr>
              <a:t> </a:t>
            </a:r>
            <a:r>
              <a:rPr lang="pl-PL" sz="1800" dirty="0" err="1">
                <a:latin typeface="Centaur" panose="02030504050205020304" pitchFamily="18" charset="0"/>
              </a:rPr>
              <a:t>force</a:t>
            </a:r>
            <a:r>
              <a:rPr lang="pl-PL" sz="1800" dirty="0">
                <a:latin typeface="Centaur" panose="02030504050205020304" pitchFamily="18" charset="0"/>
              </a:rPr>
              <a:t>. </a:t>
            </a:r>
            <a:r>
              <a:rPr lang="en-US" sz="1800" dirty="0">
                <a:latin typeface="Centaur" panose="02030504050205020304" pitchFamily="18" charset="0"/>
              </a:rPr>
              <a:t>The Clean Power Plan</a:t>
            </a:r>
            <a:r>
              <a:rPr lang="pl-PL" sz="1800" dirty="0">
                <a:latin typeface="Centaur" panose="02030504050205020304" pitchFamily="18" charset="0"/>
              </a:rPr>
              <a:t> </a:t>
            </a:r>
            <a:r>
              <a:rPr lang="en-US" sz="1800" dirty="0">
                <a:latin typeface="Centaur" panose="02030504050205020304" pitchFamily="18" charset="0"/>
              </a:rPr>
              <a:t>is a policy designed by the Obama Administration to lower the levels of carbon dioxide emitted by power plants in the United States. The major estimated positive externalities of the plan include the reduction of air pollutants by up to 25% and the elimination of serious health altercations for those who live near factories and chemical facilities that emit carbon dioxide such as a considerable decrease of premature deaths and asthma attacks among children. </a:t>
            </a:r>
            <a:r>
              <a:rPr lang="pl-PL" sz="1800" dirty="0">
                <a:latin typeface="Centaur" panose="02030504050205020304" pitchFamily="18" charset="0"/>
              </a:rPr>
              <a:t>The </a:t>
            </a:r>
            <a:r>
              <a:rPr lang="pl-PL" sz="1800" dirty="0" err="1">
                <a:latin typeface="Centaur" panose="02030504050205020304" pitchFamily="18" charset="0"/>
              </a:rPr>
              <a:t>Environmental</a:t>
            </a:r>
            <a:r>
              <a:rPr lang="pl-PL" sz="1800" dirty="0">
                <a:latin typeface="Centaur" panose="02030504050205020304" pitchFamily="18" charset="0"/>
              </a:rPr>
              <a:t> </a:t>
            </a:r>
            <a:r>
              <a:rPr lang="pl-PL" sz="1800" dirty="0" err="1">
                <a:latin typeface="Centaur" panose="02030504050205020304" pitchFamily="18" charset="0"/>
              </a:rPr>
              <a:t>Protection</a:t>
            </a:r>
            <a:r>
              <a:rPr lang="pl-PL" sz="1800" dirty="0">
                <a:latin typeface="Centaur" panose="02030504050205020304" pitchFamily="18" charset="0"/>
              </a:rPr>
              <a:t> </a:t>
            </a:r>
            <a:r>
              <a:rPr lang="pl-PL" sz="1800" dirty="0" err="1">
                <a:latin typeface="Centaur" panose="02030504050205020304" pitchFamily="18" charset="0"/>
              </a:rPr>
              <a:t>Agency</a:t>
            </a:r>
            <a:r>
              <a:rPr lang="pl-PL" sz="1800" dirty="0">
                <a:latin typeface="Centaur" panose="02030504050205020304" pitchFamily="18" charset="0"/>
              </a:rPr>
              <a:t> </a:t>
            </a:r>
            <a:r>
              <a:rPr lang="pl-PL" sz="1800" dirty="0" err="1">
                <a:latin typeface="Centaur" panose="02030504050205020304" pitchFamily="18" charset="0"/>
              </a:rPr>
              <a:t>has</a:t>
            </a:r>
            <a:r>
              <a:rPr lang="pl-PL" sz="1800" dirty="0">
                <a:latin typeface="Centaur" panose="02030504050205020304" pitchFamily="18" charset="0"/>
              </a:rPr>
              <a:t> </a:t>
            </a:r>
            <a:r>
              <a:rPr lang="pl-PL" sz="1800" dirty="0" err="1">
                <a:latin typeface="Centaur" panose="02030504050205020304" pitchFamily="18" charset="0"/>
              </a:rPr>
              <a:t>been</a:t>
            </a:r>
            <a:r>
              <a:rPr lang="pl-PL" sz="1800" dirty="0">
                <a:latin typeface="Centaur" panose="02030504050205020304" pitchFamily="18" charset="0"/>
              </a:rPr>
              <a:t> </a:t>
            </a:r>
            <a:r>
              <a:rPr lang="pl-PL" sz="1800" dirty="0" err="1">
                <a:latin typeface="Centaur" panose="02030504050205020304" pitchFamily="18" charset="0"/>
              </a:rPr>
              <a:t>aythorized</a:t>
            </a:r>
            <a:r>
              <a:rPr lang="pl-PL" sz="1800" dirty="0">
                <a:latin typeface="Centaur" panose="02030504050205020304" pitchFamily="18" charset="0"/>
              </a:rPr>
              <a:t> to </a:t>
            </a:r>
            <a:r>
              <a:rPr lang="pl-PL" sz="1800" dirty="0" err="1">
                <a:latin typeface="Centaur" panose="02030504050205020304" pitchFamily="18" charset="0"/>
              </a:rPr>
              <a:t>regulate</a:t>
            </a:r>
            <a:r>
              <a:rPr lang="pl-PL" sz="1800" dirty="0">
                <a:latin typeface="Centaur" panose="02030504050205020304" pitchFamily="18" charset="0"/>
              </a:rPr>
              <a:t> </a:t>
            </a:r>
            <a:r>
              <a:rPr lang="pl-PL" sz="1800" dirty="0" err="1">
                <a:latin typeface="Centaur" panose="02030504050205020304" pitchFamily="18" charset="0"/>
              </a:rPr>
              <a:t>pollution</a:t>
            </a:r>
            <a:r>
              <a:rPr lang="pl-PL" sz="1800" dirty="0">
                <a:latin typeface="Centaur" panose="02030504050205020304" pitchFamily="18" charset="0"/>
              </a:rPr>
              <a:t> from </a:t>
            </a:r>
            <a:r>
              <a:rPr lang="pl-PL" sz="1800" dirty="0" err="1">
                <a:latin typeface="Centaur" panose="02030504050205020304" pitchFamily="18" charset="0"/>
              </a:rPr>
              <a:t>stationary</a:t>
            </a:r>
            <a:r>
              <a:rPr lang="pl-PL" sz="1800" dirty="0">
                <a:latin typeface="Centaur" panose="02030504050205020304" pitchFamily="18" charset="0"/>
              </a:rPr>
              <a:t> </a:t>
            </a:r>
            <a:r>
              <a:rPr lang="pl-PL" sz="1800" dirty="0" err="1">
                <a:latin typeface="Centaur" panose="02030504050205020304" pitchFamily="18" charset="0"/>
              </a:rPr>
              <a:t>sources</a:t>
            </a:r>
            <a:r>
              <a:rPr lang="pl-PL" sz="1800" dirty="0">
                <a:latin typeface="Centaur" panose="02030504050205020304" pitchFamily="18" charset="0"/>
              </a:rPr>
              <a:t> ( </a:t>
            </a:r>
            <a:r>
              <a:rPr lang="pl-PL" sz="1800" dirty="0" err="1">
                <a:latin typeface="Centaur" panose="02030504050205020304" pitchFamily="18" charset="0"/>
              </a:rPr>
              <a:t>such</a:t>
            </a:r>
            <a:r>
              <a:rPr lang="pl-PL" sz="1800" dirty="0">
                <a:latin typeface="Centaur" panose="02030504050205020304" pitchFamily="18" charset="0"/>
              </a:rPr>
              <a:t> as </a:t>
            </a:r>
            <a:r>
              <a:rPr lang="pl-PL" sz="1800" dirty="0" err="1">
                <a:latin typeface="Centaur" panose="02030504050205020304" pitchFamily="18" charset="0"/>
              </a:rPr>
              <a:t>power</a:t>
            </a:r>
            <a:r>
              <a:rPr lang="pl-PL" sz="1800" dirty="0">
                <a:latin typeface="Centaur" panose="02030504050205020304" pitchFamily="18" charset="0"/>
              </a:rPr>
              <a:t> </a:t>
            </a:r>
            <a:r>
              <a:rPr lang="pl-PL" sz="1800" dirty="0" err="1">
                <a:latin typeface="Centaur" panose="02030504050205020304" pitchFamily="18" charset="0"/>
              </a:rPr>
              <a:t>plants</a:t>
            </a:r>
            <a:r>
              <a:rPr lang="pl-PL" sz="1800" dirty="0">
                <a:latin typeface="Centaur" panose="02030504050205020304" pitchFamily="18" charset="0"/>
              </a:rPr>
              <a:t>, chemicals </a:t>
            </a:r>
            <a:r>
              <a:rPr lang="pl-PL" sz="1800" dirty="0" err="1">
                <a:latin typeface="Centaur" panose="02030504050205020304" pitchFamily="18" charset="0"/>
              </a:rPr>
              <a:t>plants</a:t>
            </a:r>
            <a:r>
              <a:rPr lang="pl-PL" sz="1800" dirty="0">
                <a:latin typeface="Centaur" panose="02030504050205020304" pitchFamily="18" charset="0"/>
              </a:rPr>
              <a:t> and </a:t>
            </a:r>
            <a:r>
              <a:rPr lang="pl-PL" sz="1800" dirty="0" err="1">
                <a:latin typeface="Centaur" panose="02030504050205020304" pitchFamily="18" charset="0"/>
              </a:rPr>
              <a:t>gas</a:t>
            </a:r>
            <a:r>
              <a:rPr lang="pl-PL" sz="1800" dirty="0">
                <a:latin typeface="Centaur" panose="02030504050205020304" pitchFamily="18" charset="0"/>
              </a:rPr>
              <a:t> </a:t>
            </a:r>
            <a:r>
              <a:rPr lang="pl-PL" sz="1800" dirty="0" err="1">
                <a:latin typeface="Centaur" panose="02030504050205020304" pitchFamily="18" charset="0"/>
              </a:rPr>
              <a:t>stations</a:t>
            </a:r>
            <a:r>
              <a:rPr lang="pl-PL" sz="1800" dirty="0">
                <a:latin typeface="Centaur" panose="02030504050205020304" pitchFamily="18" charset="0"/>
              </a:rPr>
              <a:t>) and mobile </a:t>
            </a:r>
            <a:r>
              <a:rPr lang="pl-PL" sz="1800" dirty="0" err="1">
                <a:latin typeface="Centaur" panose="02030504050205020304" pitchFamily="18" charset="0"/>
              </a:rPr>
              <a:t>sources</a:t>
            </a:r>
            <a:r>
              <a:rPr lang="pl-PL" sz="1800" dirty="0">
                <a:latin typeface="Centaur" panose="02030504050205020304" pitchFamily="18" charset="0"/>
              </a:rPr>
              <a:t> (</a:t>
            </a:r>
            <a:r>
              <a:rPr lang="pl-PL" sz="1800" dirty="0" err="1">
                <a:latin typeface="Centaur" panose="02030504050205020304" pitchFamily="18" charset="0"/>
              </a:rPr>
              <a:t>such</a:t>
            </a:r>
            <a:r>
              <a:rPr lang="pl-PL" sz="1800" dirty="0">
                <a:latin typeface="Centaur" panose="02030504050205020304" pitchFamily="18" charset="0"/>
              </a:rPr>
              <a:t> as </a:t>
            </a:r>
            <a:r>
              <a:rPr lang="pl-PL" sz="1800" dirty="0" err="1">
                <a:latin typeface="Centaur" panose="02030504050205020304" pitchFamily="18" charset="0"/>
              </a:rPr>
              <a:t>cars</a:t>
            </a:r>
            <a:r>
              <a:rPr lang="pl-PL" sz="1800" dirty="0">
                <a:latin typeface="Centaur" panose="02030504050205020304" pitchFamily="18" charset="0"/>
              </a:rPr>
              <a:t>, trucks and </a:t>
            </a:r>
            <a:r>
              <a:rPr lang="pl-PL" sz="1800" dirty="0" err="1">
                <a:latin typeface="Centaur" panose="02030504050205020304" pitchFamily="18" charset="0"/>
              </a:rPr>
              <a:t>airplanes</a:t>
            </a:r>
            <a:r>
              <a:rPr lang="pl-PL" sz="1800" dirty="0">
                <a:latin typeface="Centaur" panose="02030504050205020304" pitchFamily="18" charset="0"/>
              </a:rPr>
              <a:t>). It </a:t>
            </a:r>
            <a:r>
              <a:rPr lang="pl-PL" sz="1800" dirty="0" err="1">
                <a:latin typeface="Centaur" panose="02030504050205020304" pitchFamily="18" charset="0"/>
              </a:rPr>
              <a:t>also</a:t>
            </a:r>
            <a:r>
              <a:rPr lang="pl-PL" sz="1800" dirty="0">
                <a:latin typeface="Centaur" panose="02030504050205020304" pitchFamily="18" charset="0"/>
              </a:rPr>
              <a:t> set </a:t>
            </a:r>
            <a:r>
              <a:rPr lang="pl-PL" sz="1800" dirty="0" err="1">
                <a:latin typeface="Centaur" panose="02030504050205020304" pitchFamily="18" charset="0"/>
              </a:rPr>
              <a:t>exposure</a:t>
            </a:r>
            <a:r>
              <a:rPr lang="pl-PL" sz="1800" dirty="0">
                <a:latin typeface="Centaur" panose="02030504050205020304" pitchFamily="18" charset="0"/>
              </a:rPr>
              <a:t> </a:t>
            </a:r>
            <a:r>
              <a:rPr lang="pl-PL" sz="1800" dirty="0" err="1">
                <a:latin typeface="Centaur" panose="02030504050205020304" pitchFamily="18" charset="0"/>
              </a:rPr>
              <a:t>limits</a:t>
            </a:r>
            <a:r>
              <a:rPr lang="pl-PL" sz="1800" dirty="0">
                <a:latin typeface="Centaur" panose="02030504050205020304" pitchFamily="18" charset="0"/>
              </a:rPr>
              <a:t> for </a:t>
            </a:r>
            <a:r>
              <a:rPr lang="pl-PL" sz="1800" dirty="0" err="1">
                <a:latin typeface="Centaur" panose="02030504050205020304" pitchFamily="18" charset="0"/>
              </a:rPr>
              <a:t>particulate</a:t>
            </a:r>
            <a:r>
              <a:rPr lang="pl-PL" sz="1800" dirty="0">
                <a:latin typeface="Centaur" panose="02030504050205020304" pitchFamily="18" charset="0"/>
              </a:rPr>
              <a:t> </a:t>
            </a:r>
            <a:r>
              <a:rPr lang="pl-PL" sz="1800" dirty="0" err="1">
                <a:latin typeface="Centaur" panose="02030504050205020304" pitchFamily="18" charset="0"/>
              </a:rPr>
              <a:t>matter</a:t>
            </a:r>
            <a:r>
              <a:rPr lang="pl-PL" sz="1800" dirty="0">
                <a:latin typeface="Centaur" panose="02030504050205020304" pitchFamily="18" charset="0"/>
              </a:rPr>
              <a:t> and five </a:t>
            </a:r>
            <a:r>
              <a:rPr lang="pl-PL" sz="1800" dirty="0" err="1">
                <a:latin typeface="Centaur" panose="02030504050205020304" pitchFamily="18" charset="0"/>
              </a:rPr>
              <a:t>other</a:t>
            </a:r>
            <a:r>
              <a:rPr lang="pl-PL" sz="1800" dirty="0">
                <a:latin typeface="Centaur" panose="02030504050205020304" pitchFamily="18" charset="0"/>
              </a:rPr>
              <a:t> </a:t>
            </a:r>
            <a:r>
              <a:rPr lang="pl-PL" sz="1800" dirty="0" err="1">
                <a:latin typeface="Centaur" panose="02030504050205020304" pitchFamily="18" charset="0"/>
              </a:rPr>
              <a:t>air</a:t>
            </a:r>
            <a:r>
              <a:rPr lang="pl-PL" sz="1800" dirty="0">
                <a:latin typeface="Centaur" panose="02030504050205020304" pitchFamily="18" charset="0"/>
              </a:rPr>
              <a:t> </a:t>
            </a:r>
            <a:r>
              <a:rPr lang="pl-PL" sz="1800" dirty="0" err="1">
                <a:latin typeface="Centaur" panose="02030504050205020304" pitchFamily="18" charset="0"/>
              </a:rPr>
              <a:t>pollutants</a:t>
            </a:r>
            <a:r>
              <a:rPr lang="pl-PL" sz="1800" dirty="0">
                <a:latin typeface="Centaur" panose="02030504050205020304" pitchFamily="18" charset="0"/>
              </a:rPr>
              <a:t> </a:t>
            </a:r>
            <a:r>
              <a:rPr lang="pl-PL" sz="1800" dirty="0" err="1">
                <a:latin typeface="Centaur" panose="02030504050205020304" pitchFamily="18" charset="0"/>
              </a:rPr>
              <a:t>dangerous</a:t>
            </a:r>
            <a:r>
              <a:rPr lang="pl-PL" sz="1800" dirty="0">
                <a:latin typeface="Centaur" panose="02030504050205020304" pitchFamily="18" charset="0"/>
              </a:rPr>
              <a:t> to </a:t>
            </a:r>
            <a:r>
              <a:rPr lang="pl-PL" sz="1800" dirty="0" err="1">
                <a:latin typeface="Centaur" panose="02030504050205020304" pitchFamily="18" charset="0"/>
              </a:rPr>
              <a:t>human</a:t>
            </a:r>
            <a:r>
              <a:rPr lang="pl-PL" sz="1800" dirty="0">
                <a:latin typeface="Centaur" panose="02030504050205020304" pitchFamily="18" charset="0"/>
              </a:rPr>
              <a:t> </a:t>
            </a:r>
            <a:r>
              <a:rPr lang="pl-PL" sz="1800" dirty="0" err="1">
                <a:latin typeface="Centaur" panose="02030504050205020304" pitchFamily="18" charset="0"/>
              </a:rPr>
              <a:t>health</a:t>
            </a:r>
            <a:r>
              <a:rPr lang="pl-PL" sz="1800" dirty="0">
                <a:latin typeface="Centaur" panose="02030504050205020304" pitchFamily="18" charset="0"/>
              </a:rPr>
              <a:t> </a:t>
            </a:r>
            <a:r>
              <a:rPr lang="pl-PL" sz="1800" dirty="0" err="1">
                <a:latin typeface="Centaur" panose="02030504050205020304" pitchFamily="18" charset="0"/>
              </a:rPr>
              <a:t>which</a:t>
            </a:r>
            <a:r>
              <a:rPr lang="pl-PL" sz="1800" dirty="0">
                <a:latin typeface="Centaur" panose="02030504050205020304" pitchFamily="18" charset="0"/>
              </a:rPr>
              <a:t> E.P.A </a:t>
            </a:r>
            <a:r>
              <a:rPr lang="pl-PL" sz="1800" dirty="0" err="1">
                <a:latin typeface="Centaur" panose="02030504050205020304" pitchFamily="18" charset="0"/>
              </a:rPr>
              <a:t>is</a:t>
            </a:r>
            <a:r>
              <a:rPr lang="pl-PL" sz="1800" dirty="0">
                <a:latin typeface="Centaur" panose="02030504050205020304" pitchFamily="18" charset="0"/>
              </a:rPr>
              <a:t> </a:t>
            </a:r>
            <a:r>
              <a:rPr lang="pl-PL" sz="1800" dirty="0" err="1">
                <a:latin typeface="Centaur" panose="02030504050205020304" pitchFamily="18" charset="0"/>
              </a:rPr>
              <a:t>required</a:t>
            </a:r>
            <a:r>
              <a:rPr lang="pl-PL" sz="1800" dirty="0">
                <a:latin typeface="Centaur" panose="02030504050205020304" pitchFamily="18" charset="0"/>
              </a:rPr>
              <a:t> to </a:t>
            </a:r>
            <a:r>
              <a:rPr lang="pl-PL" sz="1800" dirty="0" err="1">
                <a:latin typeface="Centaur" panose="02030504050205020304" pitchFamily="18" charset="0"/>
              </a:rPr>
              <a:t>regularly</a:t>
            </a:r>
            <a:r>
              <a:rPr lang="pl-PL" sz="1800" dirty="0">
                <a:latin typeface="Centaur" panose="02030504050205020304" pitchFamily="18" charset="0"/>
              </a:rPr>
              <a:t> </a:t>
            </a:r>
            <a:r>
              <a:rPr lang="pl-PL" sz="1800" dirty="0" err="1">
                <a:latin typeface="Centaur" panose="02030504050205020304" pitchFamily="18" charset="0"/>
              </a:rPr>
              <a:t>review</a:t>
            </a:r>
            <a:r>
              <a:rPr lang="pl-PL" sz="1800" dirty="0">
                <a:latin typeface="Centaur" panose="02030504050205020304" pitchFamily="18" charset="0"/>
              </a:rPr>
              <a:t> and update the </a:t>
            </a:r>
            <a:r>
              <a:rPr lang="pl-PL" sz="1800" dirty="0" err="1">
                <a:latin typeface="Centaur" panose="02030504050205020304" pitchFamily="18" charset="0"/>
              </a:rPr>
              <a:t>latest</a:t>
            </a:r>
            <a:r>
              <a:rPr lang="pl-PL" sz="1800" dirty="0">
                <a:latin typeface="Centaur" panose="02030504050205020304" pitchFamily="18" charset="0"/>
              </a:rPr>
              <a:t> </a:t>
            </a:r>
            <a:r>
              <a:rPr lang="pl-PL" sz="1800" dirty="0" err="1">
                <a:latin typeface="Centaur" panose="02030504050205020304" pitchFamily="18" charset="0"/>
              </a:rPr>
              <a:t>scientific</a:t>
            </a:r>
            <a:r>
              <a:rPr lang="pl-PL" sz="1800" dirty="0">
                <a:latin typeface="Centaur" panose="02030504050205020304" pitchFamily="18" charset="0"/>
              </a:rPr>
              <a:t> </a:t>
            </a:r>
            <a:r>
              <a:rPr lang="pl-PL" sz="1800" dirty="0" err="1">
                <a:latin typeface="Centaur" panose="02030504050205020304" pitchFamily="18" charset="0"/>
              </a:rPr>
              <a:t>achievements</a:t>
            </a:r>
            <a:r>
              <a:rPr lang="pl-PL" sz="1800" dirty="0">
                <a:latin typeface="Centaur" panose="02030504050205020304" pitchFamily="18" charset="0"/>
              </a:rPr>
              <a:t>.</a:t>
            </a:r>
          </a:p>
        </p:txBody>
      </p:sp>
      <p:sp>
        <p:nvSpPr>
          <p:cNvPr id="3" name="Strzałka: w prawo 2">
            <a:hlinkClick r:id="rId2" action="ppaction://hlinksldjump"/>
            <a:extLst>
              <a:ext uri="{FF2B5EF4-FFF2-40B4-BE49-F238E27FC236}">
                <a16:creationId xmlns:a16="http://schemas.microsoft.com/office/drawing/2014/main" id="{87008530-C604-4D1B-87F2-005FC9C2EDCD}"/>
              </a:ext>
            </a:extLst>
          </p:cNvPr>
          <p:cNvSpPr/>
          <p:nvPr/>
        </p:nvSpPr>
        <p:spPr>
          <a:xfrm rot="10800000">
            <a:off x="417251" y="6249881"/>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7734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66B957-6399-4951-BC3E-50A8AB3A52F8}"/>
              </a:ext>
            </a:extLst>
          </p:cNvPr>
          <p:cNvSpPr>
            <a:spLocks noGrp="1"/>
          </p:cNvSpPr>
          <p:nvPr>
            <p:ph type="title"/>
          </p:nvPr>
        </p:nvSpPr>
        <p:spPr>
          <a:xfrm>
            <a:off x="2633802" y="242517"/>
            <a:ext cx="8610600" cy="1293028"/>
          </a:xfrm>
        </p:spPr>
        <p:txBody>
          <a:bodyPr>
            <a:normAutofit/>
          </a:bodyPr>
          <a:lstStyle/>
          <a:p>
            <a:r>
              <a:rPr lang="pl-PL" sz="3600" dirty="0">
                <a:latin typeface="Centaur" panose="02030504050205020304" pitchFamily="18" charset="0"/>
              </a:rPr>
              <a:t>Smog in </a:t>
            </a:r>
            <a:r>
              <a:rPr lang="pl-PL" sz="3600" dirty="0" err="1">
                <a:latin typeface="Centaur" panose="02030504050205020304" pitchFamily="18" charset="0"/>
              </a:rPr>
              <a:t>europeAN</a:t>
            </a:r>
            <a:r>
              <a:rPr lang="pl-PL" sz="3600" dirty="0">
                <a:latin typeface="Centaur" panose="02030504050205020304" pitchFamily="18" charset="0"/>
              </a:rPr>
              <a:t> </a:t>
            </a:r>
            <a:r>
              <a:rPr lang="pl-PL" sz="3600" dirty="0" err="1">
                <a:latin typeface="Centaur" panose="02030504050205020304" pitchFamily="18" charset="0"/>
              </a:rPr>
              <a:t>countries</a:t>
            </a:r>
            <a:endParaRPr lang="pl-PL" sz="3600" dirty="0">
              <a:latin typeface="Centaur" panose="02030504050205020304" pitchFamily="18" charset="0"/>
            </a:endParaRPr>
          </a:p>
        </p:txBody>
      </p:sp>
      <p:sp>
        <p:nvSpPr>
          <p:cNvPr id="3" name="Symbol zastępczy zawartości 2">
            <a:extLst>
              <a:ext uri="{FF2B5EF4-FFF2-40B4-BE49-F238E27FC236}">
                <a16:creationId xmlns:a16="http://schemas.microsoft.com/office/drawing/2014/main" id="{D8744253-B63A-4119-97B2-D3729E79A1A7}"/>
              </a:ext>
            </a:extLst>
          </p:cNvPr>
          <p:cNvSpPr>
            <a:spLocks noGrp="1"/>
          </p:cNvSpPr>
          <p:nvPr>
            <p:ph sz="half" idx="1"/>
          </p:nvPr>
        </p:nvSpPr>
        <p:spPr>
          <a:xfrm>
            <a:off x="619124" y="1535545"/>
            <a:ext cx="8139234" cy="2122055"/>
          </a:xfrm>
        </p:spPr>
        <p:txBody>
          <a:bodyPr>
            <a:normAutofit/>
          </a:bodyPr>
          <a:lstStyle/>
          <a:p>
            <a:r>
              <a:rPr lang="en-US" sz="1800" dirty="0">
                <a:latin typeface="Centaur" panose="02030504050205020304" pitchFamily="18" charset="0"/>
              </a:rPr>
              <a:t>According to the new WHO statistics, Bosnia and Herzegovina, Bulgaria, Albania and the Ukraine have the highest European mortality rates attributed to home and air pollution.</a:t>
            </a:r>
            <a:r>
              <a:rPr lang="pl-PL" sz="1800" dirty="0">
                <a:latin typeface="Centaur" panose="02030504050205020304" pitchFamily="18" charset="0"/>
              </a:rPr>
              <a:t> </a:t>
            </a:r>
            <a:r>
              <a:rPr lang="en-US" sz="1800" dirty="0">
                <a:latin typeface="Centaur" panose="02030504050205020304" pitchFamily="18" charset="0"/>
              </a:rPr>
              <a:t>Many of these same countries, including the Former Yugoslav Republic of Macedonia, Poland and Hungary have the highest average annual levels of city air pollution.</a:t>
            </a:r>
            <a:r>
              <a:rPr lang="pl-PL" sz="1800" dirty="0">
                <a:latin typeface="Centaur" panose="02030504050205020304" pitchFamily="18" charset="0"/>
              </a:rPr>
              <a:t> The </a:t>
            </a:r>
            <a:r>
              <a:rPr lang="pl-PL" sz="1800" dirty="0" err="1">
                <a:latin typeface="Centaur" panose="02030504050205020304" pitchFamily="18" charset="0"/>
              </a:rPr>
              <a:t>cleanest</a:t>
            </a:r>
            <a:r>
              <a:rPr lang="pl-PL" sz="1800" dirty="0">
                <a:latin typeface="Centaur" panose="02030504050205020304" pitchFamily="18" charset="0"/>
              </a:rPr>
              <a:t> </a:t>
            </a:r>
            <a:r>
              <a:rPr lang="pl-PL" sz="1800" dirty="0" err="1">
                <a:latin typeface="Centaur" panose="02030504050205020304" pitchFamily="18" charset="0"/>
              </a:rPr>
              <a:t>air</a:t>
            </a:r>
            <a:r>
              <a:rPr lang="pl-PL" sz="1800" dirty="0">
                <a:latin typeface="Centaur" panose="02030504050205020304" pitchFamily="18" charset="0"/>
              </a:rPr>
              <a:t> in Europe </a:t>
            </a:r>
            <a:r>
              <a:rPr lang="pl-PL" sz="1800" dirty="0" err="1">
                <a:latin typeface="Centaur" panose="02030504050205020304" pitchFamily="18" charset="0"/>
              </a:rPr>
              <a:t>have</a:t>
            </a:r>
            <a:r>
              <a:rPr lang="pl-PL" sz="1800" dirty="0">
                <a:latin typeface="Centaur" panose="02030504050205020304" pitchFamily="18" charset="0"/>
              </a:rPr>
              <a:t> </a:t>
            </a:r>
            <a:r>
              <a:rPr lang="pl-PL" sz="1800" dirty="0" err="1">
                <a:latin typeface="Centaur" panose="02030504050205020304" pitchFamily="18" charset="0"/>
              </a:rPr>
              <a:t>Sweden</a:t>
            </a:r>
            <a:r>
              <a:rPr lang="pl-PL" sz="1800" dirty="0">
                <a:latin typeface="Centaur" panose="02030504050205020304" pitchFamily="18" charset="0"/>
              </a:rPr>
              <a:t>, </a:t>
            </a:r>
            <a:r>
              <a:rPr lang="pl-PL" sz="1800" dirty="0" err="1">
                <a:latin typeface="Centaur" panose="02030504050205020304" pitchFamily="18" charset="0"/>
              </a:rPr>
              <a:t>Iceland</a:t>
            </a:r>
            <a:r>
              <a:rPr lang="pl-PL" sz="1800" dirty="0">
                <a:latin typeface="Centaur" panose="02030504050205020304" pitchFamily="18" charset="0"/>
              </a:rPr>
              <a:t>, </a:t>
            </a:r>
            <a:r>
              <a:rPr lang="pl-PL" sz="1800" dirty="0" err="1">
                <a:latin typeface="Centaur" panose="02030504050205020304" pitchFamily="18" charset="0"/>
              </a:rPr>
              <a:t>Finland</a:t>
            </a:r>
            <a:r>
              <a:rPr lang="pl-PL" sz="1800" dirty="0">
                <a:latin typeface="Centaur" panose="02030504050205020304" pitchFamily="18" charset="0"/>
              </a:rPr>
              <a:t>, Estonia and </a:t>
            </a:r>
            <a:r>
              <a:rPr lang="pl-PL" sz="1800" dirty="0" err="1">
                <a:latin typeface="Centaur" panose="02030504050205020304" pitchFamily="18" charset="0"/>
              </a:rPr>
              <a:t>Norway</a:t>
            </a:r>
            <a:r>
              <a:rPr lang="pl-PL" sz="1800" dirty="0">
                <a:latin typeface="Centaur" panose="02030504050205020304" pitchFamily="18" charset="0"/>
              </a:rPr>
              <a:t>.  Most </a:t>
            </a:r>
            <a:r>
              <a:rPr lang="pl-PL" sz="1800" dirty="0" err="1">
                <a:latin typeface="Centaur" panose="02030504050205020304" pitchFamily="18" charset="0"/>
              </a:rPr>
              <a:t>premature</a:t>
            </a:r>
            <a:r>
              <a:rPr lang="pl-PL" sz="1800" dirty="0">
                <a:latin typeface="Centaur" panose="02030504050205020304" pitchFamily="18" charset="0"/>
              </a:rPr>
              <a:t> </a:t>
            </a:r>
            <a:r>
              <a:rPr lang="pl-PL" sz="1800" dirty="0" err="1">
                <a:latin typeface="Centaur" panose="02030504050205020304" pitchFamily="18" charset="0"/>
              </a:rPr>
              <a:t>deaths</a:t>
            </a:r>
            <a:r>
              <a:rPr lang="pl-PL" sz="1800" dirty="0">
                <a:latin typeface="Centaur" panose="02030504050205020304" pitchFamily="18" charset="0"/>
              </a:rPr>
              <a:t> </a:t>
            </a:r>
            <a:r>
              <a:rPr lang="pl-PL" sz="1800" dirty="0" err="1">
                <a:latin typeface="Centaur" panose="02030504050205020304" pitchFamily="18" charset="0"/>
              </a:rPr>
              <a:t>due</a:t>
            </a:r>
            <a:r>
              <a:rPr lang="pl-PL" sz="1800" dirty="0">
                <a:latin typeface="Centaur" panose="02030504050205020304" pitchFamily="18" charset="0"/>
              </a:rPr>
              <a:t> to smog  in Europe </a:t>
            </a:r>
            <a:r>
              <a:rPr lang="pl-PL" sz="1800" dirty="0" err="1">
                <a:latin typeface="Centaur" panose="02030504050205020304" pitchFamily="18" charset="0"/>
              </a:rPr>
              <a:t>have</a:t>
            </a:r>
            <a:r>
              <a:rPr lang="pl-PL" sz="1800" dirty="0">
                <a:latin typeface="Centaur" panose="02030504050205020304" pitchFamily="18" charset="0"/>
              </a:rPr>
              <a:t> </a:t>
            </a:r>
            <a:r>
              <a:rPr lang="pl-PL" sz="1800" dirty="0" err="1">
                <a:latin typeface="Centaur" panose="02030504050205020304" pitchFamily="18" charset="0"/>
              </a:rPr>
              <a:t>been</a:t>
            </a:r>
            <a:r>
              <a:rPr lang="pl-PL" sz="1800" dirty="0">
                <a:latin typeface="Centaur" panose="02030504050205020304" pitchFamily="18" charset="0"/>
              </a:rPr>
              <a:t> </a:t>
            </a:r>
            <a:r>
              <a:rPr lang="pl-PL" sz="1800" dirty="0" err="1">
                <a:latin typeface="Centaur" panose="02030504050205020304" pitchFamily="18" charset="0"/>
              </a:rPr>
              <a:t>reported</a:t>
            </a:r>
            <a:r>
              <a:rPr lang="pl-PL" sz="1800" dirty="0">
                <a:latin typeface="Centaur" panose="02030504050205020304" pitchFamily="18" charset="0"/>
              </a:rPr>
              <a:t> in </a:t>
            </a:r>
            <a:r>
              <a:rPr lang="pl-PL" sz="1800" dirty="0" err="1">
                <a:latin typeface="Centaur" panose="02030504050205020304" pitchFamily="18" charset="0"/>
              </a:rPr>
              <a:t>Bulgia</a:t>
            </a:r>
            <a:r>
              <a:rPr lang="pl-PL" sz="1800" dirty="0">
                <a:latin typeface="Centaur" panose="02030504050205020304" pitchFamily="18" charset="0"/>
              </a:rPr>
              <a:t>, </a:t>
            </a:r>
            <a:r>
              <a:rPr lang="pl-PL" sz="1800" dirty="0" err="1">
                <a:latin typeface="Centaur" panose="02030504050205020304" pitchFamily="18" charset="0"/>
              </a:rPr>
              <a:t>Hungary</a:t>
            </a:r>
            <a:r>
              <a:rPr lang="pl-PL" sz="1800" dirty="0">
                <a:latin typeface="Centaur" panose="02030504050205020304" pitchFamily="18" charset="0"/>
              </a:rPr>
              <a:t>, </a:t>
            </a:r>
            <a:r>
              <a:rPr lang="pl-PL" sz="1800" dirty="0" err="1">
                <a:latin typeface="Centaur" panose="02030504050205020304" pitchFamily="18" charset="0"/>
              </a:rPr>
              <a:t>Italy</a:t>
            </a:r>
            <a:r>
              <a:rPr lang="pl-PL" sz="1800" dirty="0">
                <a:latin typeface="Centaur" panose="02030504050205020304" pitchFamily="18" charset="0"/>
              </a:rPr>
              <a:t>, </a:t>
            </a:r>
            <a:r>
              <a:rPr lang="pl-PL" sz="1800" dirty="0" err="1">
                <a:latin typeface="Centaur" panose="02030504050205020304" pitchFamily="18" charset="0"/>
              </a:rPr>
              <a:t>Grecee</a:t>
            </a:r>
            <a:r>
              <a:rPr lang="pl-PL" sz="1800" dirty="0">
                <a:latin typeface="Centaur" panose="02030504050205020304" pitchFamily="18" charset="0"/>
              </a:rPr>
              <a:t> and Romania.</a:t>
            </a:r>
          </a:p>
          <a:p>
            <a:endParaRPr lang="pl-PL" sz="1800" dirty="0">
              <a:latin typeface="Centaur" panose="02030504050205020304" pitchFamily="18" charset="0"/>
            </a:endParaRPr>
          </a:p>
        </p:txBody>
      </p:sp>
      <p:pic>
        <p:nvPicPr>
          <p:cNvPr id="5" name="Symbol zastępczy zawartości 4">
            <a:extLst>
              <a:ext uri="{FF2B5EF4-FFF2-40B4-BE49-F238E27FC236}">
                <a16:creationId xmlns:a16="http://schemas.microsoft.com/office/drawing/2014/main" id="{5445B4C6-F8A0-4C0F-9A30-042B01722AA6}"/>
              </a:ext>
            </a:extLst>
          </p:cNvPr>
          <p:cNvPicPr>
            <a:picLocks noGrp="1" noChangeAspect="1"/>
          </p:cNvPicPr>
          <p:nvPr>
            <p:ph sz="half" idx="2"/>
          </p:nvPr>
        </p:nvPicPr>
        <p:blipFill>
          <a:blip r:embed="rId2"/>
          <a:stretch>
            <a:fillRect/>
          </a:stretch>
        </p:blipFill>
        <p:spPr>
          <a:xfrm>
            <a:off x="326175" y="3429000"/>
            <a:ext cx="4105275" cy="2481577"/>
          </a:xfrm>
          <a:prstGeom prst="rect">
            <a:avLst/>
          </a:prstGeom>
        </p:spPr>
      </p:pic>
      <p:pic>
        <p:nvPicPr>
          <p:cNvPr id="7" name="Obraz 6">
            <a:extLst>
              <a:ext uri="{FF2B5EF4-FFF2-40B4-BE49-F238E27FC236}">
                <a16:creationId xmlns:a16="http://schemas.microsoft.com/office/drawing/2014/main" id="{42772B5E-5215-4901-8F1D-22D530A48D34}"/>
              </a:ext>
            </a:extLst>
          </p:cNvPr>
          <p:cNvPicPr>
            <a:picLocks noChangeAspect="1"/>
          </p:cNvPicPr>
          <p:nvPr/>
        </p:nvPicPr>
        <p:blipFill>
          <a:blip r:embed="rId3"/>
          <a:stretch>
            <a:fillRect/>
          </a:stretch>
        </p:blipFill>
        <p:spPr>
          <a:xfrm>
            <a:off x="4801644" y="3429000"/>
            <a:ext cx="4124562" cy="2469671"/>
          </a:xfrm>
          <a:prstGeom prst="rect">
            <a:avLst/>
          </a:prstGeom>
        </p:spPr>
      </p:pic>
      <p:pic>
        <p:nvPicPr>
          <p:cNvPr id="8" name="Obraz 7">
            <a:extLst>
              <a:ext uri="{FF2B5EF4-FFF2-40B4-BE49-F238E27FC236}">
                <a16:creationId xmlns:a16="http://schemas.microsoft.com/office/drawing/2014/main" id="{73BD0AB2-ED6E-4A54-AC00-7D469E7AB877}"/>
              </a:ext>
            </a:extLst>
          </p:cNvPr>
          <p:cNvPicPr>
            <a:picLocks noChangeAspect="1"/>
          </p:cNvPicPr>
          <p:nvPr/>
        </p:nvPicPr>
        <p:blipFill>
          <a:blip r:embed="rId4"/>
          <a:stretch>
            <a:fillRect/>
          </a:stretch>
        </p:blipFill>
        <p:spPr>
          <a:xfrm>
            <a:off x="9296400" y="1411719"/>
            <a:ext cx="2390539" cy="5014498"/>
          </a:xfrm>
          <a:prstGeom prst="rect">
            <a:avLst/>
          </a:prstGeom>
        </p:spPr>
      </p:pic>
      <p:sp>
        <p:nvSpPr>
          <p:cNvPr id="9" name="Strzałka: w prawo 8">
            <a:hlinkClick r:id="rId5" action="ppaction://hlinksldjump"/>
            <a:extLst>
              <a:ext uri="{FF2B5EF4-FFF2-40B4-BE49-F238E27FC236}">
                <a16:creationId xmlns:a16="http://schemas.microsoft.com/office/drawing/2014/main" id="{37F18013-BC6A-4124-B969-3C46ED2978C9}"/>
              </a:ext>
            </a:extLst>
          </p:cNvPr>
          <p:cNvSpPr/>
          <p:nvPr/>
        </p:nvSpPr>
        <p:spPr>
          <a:xfrm rot="10800000">
            <a:off x="505061" y="6246444"/>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7253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C29FA0-6B0B-42A0-A075-99BC69D38E04}"/>
              </a:ext>
            </a:extLst>
          </p:cNvPr>
          <p:cNvSpPr>
            <a:spLocks noGrp="1"/>
          </p:cNvSpPr>
          <p:nvPr>
            <p:ph type="title"/>
          </p:nvPr>
        </p:nvSpPr>
        <p:spPr>
          <a:xfrm>
            <a:off x="3302030" y="402422"/>
            <a:ext cx="7724775" cy="845352"/>
          </a:xfrm>
        </p:spPr>
        <p:txBody>
          <a:bodyPr>
            <a:normAutofit/>
          </a:bodyPr>
          <a:lstStyle/>
          <a:p>
            <a:r>
              <a:rPr lang="pl-PL" sz="3600" dirty="0" err="1">
                <a:latin typeface="Centaur" panose="02030504050205020304" pitchFamily="18" charset="0"/>
              </a:rPr>
              <a:t>Air</a:t>
            </a:r>
            <a:r>
              <a:rPr lang="pl-PL" sz="3600" dirty="0">
                <a:latin typeface="Centaur" panose="02030504050205020304" pitchFamily="18" charset="0"/>
              </a:rPr>
              <a:t> </a:t>
            </a:r>
            <a:r>
              <a:rPr lang="pl-PL" sz="3600" dirty="0" err="1">
                <a:latin typeface="Centaur" panose="02030504050205020304" pitchFamily="18" charset="0"/>
              </a:rPr>
              <a:t>quality</a:t>
            </a:r>
            <a:r>
              <a:rPr lang="pl-PL" sz="3600" dirty="0">
                <a:latin typeface="Centaur" panose="02030504050205020304" pitchFamily="18" charset="0"/>
              </a:rPr>
              <a:t> in the france</a:t>
            </a:r>
          </a:p>
        </p:txBody>
      </p:sp>
      <p:sp>
        <p:nvSpPr>
          <p:cNvPr id="3" name="Symbol zastępczy zawartości 2">
            <a:extLst>
              <a:ext uri="{FF2B5EF4-FFF2-40B4-BE49-F238E27FC236}">
                <a16:creationId xmlns:a16="http://schemas.microsoft.com/office/drawing/2014/main" id="{5D734FE5-CEC1-489F-8793-3FF4D7E63AFF}"/>
              </a:ext>
            </a:extLst>
          </p:cNvPr>
          <p:cNvSpPr>
            <a:spLocks noGrp="1"/>
          </p:cNvSpPr>
          <p:nvPr>
            <p:ph sz="half" idx="1"/>
          </p:nvPr>
        </p:nvSpPr>
        <p:spPr>
          <a:xfrm>
            <a:off x="145761" y="1625602"/>
            <a:ext cx="7243329" cy="2872507"/>
          </a:xfrm>
        </p:spPr>
        <p:txBody>
          <a:bodyPr>
            <a:normAutofit fontScale="77500" lnSpcReduction="20000"/>
          </a:bodyPr>
          <a:lstStyle/>
          <a:p>
            <a:r>
              <a:rPr lang="pl-PL" sz="2300" dirty="0">
                <a:latin typeface="Centaur" panose="02030504050205020304" pitchFamily="18" charset="0"/>
              </a:rPr>
              <a:t>France </a:t>
            </a:r>
            <a:r>
              <a:rPr lang="pl-PL" sz="2300" dirty="0" err="1">
                <a:latin typeface="Centaur" panose="02030504050205020304" pitchFamily="18" charset="0"/>
              </a:rPr>
              <a:t>has</a:t>
            </a:r>
            <a:r>
              <a:rPr lang="pl-PL" sz="2300" dirty="0">
                <a:latin typeface="Centaur" panose="02030504050205020304" pitchFamily="18" charset="0"/>
              </a:rPr>
              <a:t> </a:t>
            </a:r>
            <a:r>
              <a:rPr lang="pl-PL" sz="2300" dirty="0" err="1">
                <a:latin typeface="Centaur" panose="02030504050205020304" pitchFamily="18" charset="0"/>
              </a:rPr>
              <a:t>good</a:t>
            </a:r>
            <a:r>
              <a:rPr lang="pl-PL" sz="2300" dirty="0">
                <a:latin typeface="Centaur" panose="02030504050205020304" pitchFamily="18" charset="0"/>
              </a:rPr>
              <a:t> </a:t>
            </a:r>
            <a:r>
              <a:rPr lang="pl-PL" sz="2300" dirty="0" err="1">
                <a:latin typeface="Centaur" panose="02030504050205020304" pitchFamily="18" charset="0"/>
              </a:rPr>
              <a:t>air</a:t>
            </a:r>
            <a:r>
              <a:rPr lang="pl-PL" sz="2300" dirty="0">
                <a:latin typeface="Centaur" panose="02030504050205020304" pitchFamily="18" charset="0"/>
              </a:rPr>
              <a:t> </a:t>
            </a:r>
            <a:r>
              <a:rPr lang="pl-PL" sz="2300" dirty="0" err="1">
                <a:latin typeface="Centaur" panose="02030504050205020304" pitchFamily="18" charset="0"/>
              </a:rPr>
              <a:t>quality</a:t>
            </a:r>
            <a:r>
              <a:rPr lang="pl-PL" sz="2300" dirty="0">
                <a:latin typeface="Centaur" panose="02030504050205020304" pitchFamily="18" charset="0"/>
              </a:rPr>
              <a:t>. In Paris, a smog alarm </a:t>
            </a:r>
            <a:r>
              <a:rPr lang="pl-PL" sz="2300" dirty="0" err="1">
                <a:latin typeface="Centaur" panose="02030504050205020304" pitchFamily="18" charset="0"/>
              </a:rPr>
              <a:t>is</a:t>
            </a:r>
            <a:r>
              <a:rPr lang="pl-PL" sz="2300" dirty="0">
                <a:latin typeface="Centaur" panose="02030504050205020304" pitchFamily="18" charset="0"/>
              </a:rPr>
              <a:t> </a:t>
            </a:r>
            <a:r>
              <a:rPr lang="pl-PL" sz="2300" dirty="0" err="1">
                <a:latin typeface="Centaur" panose="02030504050205020304" pitchFamily="18" charset="0"/>
              </a:rPr>
              <a:t>announced</a:t>
            </a:r>
            <a:r>
              <a:rPr lang="pl-PL" sz="2300" dirty="0">
                <a:latin typeface="Centaur" panose="02030504050205020304" pitchFamily="18" charset="0"/>
              </a:rPr>
              <a:t> as </a:t>
            </a:r>
            <a:r>
              <a:rPr lang="pl-PL" sz="2300" dirty="0" err="1">
                <a:latin typeface="Centaur" panose="02030504050205020304" pitchFamily="18" charset="0"/>
              </a:rPr>
              <a:t>soon</a:t>
            </a:r>
            <a:r>
              <a:rPr lang="pl-PL" sz="2300" dirty="0">
                <a:latin typeface="Centaur" panose="02030504050205020304" pitchFamily="18" charset="0"/>
              </a:rPr>
              <a:t> as PM10 </a:t>
            </a:r>
            <a:r>
              <a:rPr lang="pl-PL" sz="2300" dirty="0" err="1">
                <a:latin typeface="Centaur" panose="02030504050205020304" pitchFamily="18" charset="0"/>
              </a:rPr>
              <a:t>air</a:t>
            </a:r>
            <a:r>
              <a:rPr lang="pl-PL" sz="2300" dirty="0">
                <a:latin typeface="Centaur" panose="02030504050205020304" pitchFamily="18" charset="0"/>
              </a:rPr>
              <a:t> </a:t>
            </a:r>
            <a:r>
              <a:rPr lang="pl-PL" sz="2300" dirty="0" err="1">
                <a:latin typeface="Centaur" panose="02030504050205020304" pitchFamily="18" charset="0"/>
              </a:rPr>
              <a:t>pollution</a:t>
            </a:r>
            <a:r>
              <a:rPr lang="pl-PL" sz="2300" dirty="0">
                <a:latin typeface="Centaur" panose="02030504050205020304" pitchFamily="18" charset="0"/>
              </a:rPr>
              <a:t> </a:t>
            </a:r>
            <a:r>
              <a:rPr lang="pl-PL" sz="2300" dirty="0" err="1">
                <a:latin typeface="Centaur" panose="02030504050205020304" pitchFamily="18" charset="0"/>
              </a:rPr>
              <a:t>exceeds</a:t>
            </a:r>
            <a:r>
              <a:rPr lang="pl-PL" sz="2300" dirty="0">
                <a:latin typeface="Centaur" panose="02030504050205020304" pitchFamily="18" charset="0"/>
              </a:rPr>
              <a:t> the </a:t>
            </a:r>
            <a:r>
              <a:rPr lang="pl-PL" sz="2300" dirty="0" err="1">
                <a:latin typeface="Centaur" panose="02030504050205020304" pitchFamily="18" charset="0"/>
              </a:rPr>
              <a:t>daily</a:t>
            </a:r>
            <a:r>
              <a:rPr lang="pl-PL" sz="2300" dirty="0">
                <a:latin typeface="Centaur" panose="02030504050205020304" pitchFamily="18" charset="0"/>
              </a:rPr>
              <a:t> </a:t>
            </a:r>
            <a:r>
              <a:rPr lang="pl-PL" sz="2300" dirty="0" err="1">
                <a:latin typeface="Centaur" panose="02030504050205020304" pitchFamily="18" charset="0"/>
              </a:rPr>
              <a:t>level</a:t>
            </a:r>
            <a:r>
              <a:rPr lang="pl-PL" sz="2300" dirty="0">
                <a:latin typeface="Centaur" panose="02030504050205020304" pitchFamily="18" charset="0"/>
              </a:rPr>
              <a:t> of 80 </a:t>
            </a:r>
            <a:r>
              <a:rPr lang="pl-PL" altLang="pl-PL" sz="2300" dirty="0" err="1">
                <a:latin typeface="Centaur" panose="02030504050205020304" pitchFamily="18" charset="0"/>
              </a:rPr>
              <a:t>μg</a:t>
            </a:r>
            <a:r>
              <a:rPr lang="pl-PL" altLang="pl-PL" sz="2300" dirty="0">
                <a:latin typeface="Centaur" panose="02030504050205020304" pitchFamily="18" charset="0"/>
              </a:rPr>
              <a:t> / m3. For </a:t>
            </a:r>
            <a:r>
              <a:rPr lang="pl-PL" altLang="pl-PL" sz="2300" dirty="0" err="1">
                <a:latin typeface="Centaur" panose="02030504050205020304" pitchFamily="18" charset="0"/>
              </a:rPr>
              <a:t>example</a:t>
            </a:r>
            <a:r>
              <a:rPr lang="pl-PL" altLang="pl-PL" sz="2300" dirty="0">
                <a:latin typeface="Centaur" panose="02030504050205020304" pitchFamily="18" charset="0"/>
              </a:rPr>
              <a:t> in Poland a smog alarm </a:t>
            </a:r>
            <a:r>
              <a:rPr lang="pl-PL" altLang="pl-PL" sz="2300" dirty="0" err="1">
                <a:latin typeface="Centaur" panose="02030504050205020304" pitchFamily="18" charset="0"/>
              </a:rPr>
              <a:t>is</a:t>
            </a:r>
            <a:r>
              <a:rPr lang="pl-PL" altLang="pl-PL" sz="2300" dirty="0">
                <a:latin typeface="Centaur" panose="02030504050205020304" pitchFamily="18" charset="0"/>
              </a:rPr>
              <a:t> </a:t>
            </a:r>
            <a:r>
              <a:rPr lang="pl-PL" altLang="pl-PL" sz="2300" dirty="0" err="1">
                <a:latin typeface="Centaur" panose="02030504050205020304" pitchFamily="18" charset="0"/>
              </a:rPr>
              <a:t>only</a:t>
            </a:r>
            <a:r>
              <a:rPr lang="pl-PL" altLang="pl-PL" sz="2300" dirty="0">
                <a:latin typeface="Centaur" panose="02030504050205020304" pitchFamily="18" charset="0"/>
              </a:rPr>
              <a:t> </a:t>
            </a:r>
            <a:r>
              <a:rPr lang="pl-PL" altLang="pl-PL" sz="2300" dirty="0" err="1">
                <a:latin typeface="Centaur" panose="02030504050205020304" pitchFamily="18" charset="0"/>
              </a:rPr>
              <a:t>announced</a:t>
            </a:r>
            <a:r>
              <a:rPr lang="pl-PL" altLang="pl-PL" sz="2300" dirty="0">
                <a:latin typeface="Centaur" panose="02030504050205020304" pitchFamily="18" charset="0"/>
              </a:rPr>
              <a:t> </a:t>
            </a:r>
            <a:r>
              <a:rPr lang="pl-PL" altLang="pl-PL" sz="2300" dirty="0" err="1">
                <a:latin typeface="Centaur" panose="02030504050205020304" pitchFamily="18" charset="0"/>
              </a:rPr>
              <a:t>after</a:t>
            </a:r>
            <a:r>
              <a:rPr lang="pl-PL" altLang="pl-PL" sz="2300" dirty="0">
                <a:latin typeface="Centaur" panose="02030504050205020304" pitchFamily="18" charset="0"/>
              </a:rPr>
              <a:t> </a:t>
            </a:r>
            <a:r>
              <a:rPr lang="pl-PL" altLang="pl-PL" sz="2300" dirty="0" err="1">
                <a:latin typeface="Centaur" panose="02030504050205020304" pitchFamily="18" charset="0"/>
              </a:rPr>
              <a:t>exceeding</a:t>
            </a:r>
            <a:r>
              <a:rPr lang="pl-PL" altLang="pl-PL" sz="2300" dirty="0">
                <a:latin typeface="Centaur" panose="02030504050205020304" pitchFamily="18" charset="0"/>
              </a:rPr>
              <a:t> 300 </a:t>
            </a:r>
            <a:r>
              <a:rPr lang="pl-PL" altLang="pl-PL" sz="2300" dirty="0" err="1">
                <a:latin typeface="Centaur" panose="02030504050205020304" pitchFamily="18" charset="0"/>
              </a:rPr>
              <a:t>μg</a:t>
            </a:r>
            <a:r>
              <a:rPr lang="pl-PL" altLang="pl-PL" sz="2300" dirty="0">
                <a:latin typeface="Centaur" panose="02030504050205020304" pitchFamily="18" charset="0"/>
              </a:rPr>
              <a:t> / m3. </a:t>
            </a:r>
            <a:r>
              <a:rPr lang="en-US" sz="2300" dirty="0">
                <a:latin typeface="Centaur" panose="02030504050205020304" pitchFamily="18" charset="0"/>
              </a:rPr>
              <a:t>Like many European cities, the Paris region has a well-established system of emergency actions that escalate if smog persists. Initial steps include health warnings, reduced speed limits and restrictions on lorries in the city </a:t>
            </a:r>
            <a:r>
              <a:rPr lang="en-US" sz="2300" dirty="0" err="1">
                <a:latin typeface="Centaur" panose="02030504050205020304" pitchFamily="18" charset="0"/>
              </a:rPr>
              <a:t>centre</a:t>
            </a:r>
            <a:r>
              <a:rPr lang="en-US" sz="2300" dirty="0">
                <a:latin typeface="Centaur" panose="02030504050205020304" pitchFamily="18" charset="0"/>
              </a:rPr>
              <a:t>. Final steps include cheaper public</a:t>
            </a:r>
            <a:r>
              <a:rPr lang="pl-PL" sz="2300" dirty="0">
                <a:latin typeface="Centaur" panose="02030504050205020304" pitchFamily="18" charset="0"/>
              </a:rPr>
              <a:t> transport</a:t>
            </a:r>
            <a:r>
              <a:rPr lang="en-US" sz="2300" dirty="0">
                <a:latin typeface="Centaur" panose="02030504050205020304" pitchFamily="18" charset="0"/>
              </a:rPr>
              <a:t> (€3.80 for a day pass), and bans on half of cars, using an odd/even number plate system.</a:t>
            </a:r>
            <a:r>
              <a:rPr lang="pl-PL" sz="2300" dirty="0">
                <a:latin typeface="Centaur" panose="02030504050205020304" pitchFamily="18" charset="0"/>
              </a:rPr>
              <a:t> </a:t>
            </a:r>
            <a:r>
              <a:rPr lang="en-US" sz="2300" dirty="0">
                <a:latin typeface="Centaur" panose="02030504050205020304" pitchFamily="18" charset="0"/>
              </a:rPr>
              <a:t>This time, instead of taking half of the cars from the roads, Paris banned the oldest diesels. This was made possible by a new French scheme to label cars according to the pollution that they emit. Electric ones get a green sticker.</a:t>
            </a:r>
            <a:r>
              <a:rPr lang="pl-PL" sz="2300" dirty="0">
                <a:latin typeface="Centaur" panose="02030504050205020304" pitchFamily="18" charset="0"/>
              </a:rPr>
              <a:t> </a:t>
            </a:r>
            <a:r>
              <a:rPr lang="en-US" sz="2300" dirty="0">
                <a:latin typeface="Centaur" panose="02030504050205020304" pitchFamily="18" charset="0"/>
              </a:rPr>
              <a:t>A petrol car made between 1997 and 2003 gets an orange sticker. The new smog scheme banned the most polluting diesels, those more than 16 years old.</a:t>
            </a:r>
          </a:p>
          <a:p>
            <a:endParaRPr lang="pl-PL" sz="1800" dirty="0">
              <a:latin typeface="Centaur" panose="02030504050205020304" pitchFamily="18" charset="0"/>
            </a:endParaRPr>
          </a:p>
        </p:txBody>
      </p:sp>
      <p:sp>
        <p:nvSpPr>
          <p:cNvPr id="4" name="Symbol zastępczy zawartości 3">
            <a:extLst>
              <a:ext uri="{FF2B5EF4-FFF2-40B4-BE49-F238E27FC236}">
                <a16:creationId xmlns:a16="http://schemas.microsoft.com/office/drawing/2014/main" id="{6E639F2A-2DEA-407D-B4AA-127E5BA0239F}"/>
              </a:ext>
            </a:extLst>
          </p:cNvPr>
          <p:cNvSpPr>
            <a:spLocks noGrp="1"/>
          </p:cNvSpPr>
          <p:nvPr>
            <p:ph sz="half" idx="2"/>
          </p:nvPr>
        </p:nvSpPr>
        <p:spPr>
          <a:xfrm>
            <a:off x="2265218" y="4396888"/>
            <a:ext cx="5123872" cy="2114487"/>
          </a:xfrm>
        </p:spPr>
        <p:txBody>
          <a:bodyPr>
            <a:normAutofit fontScale="77500" lnSpcReduction="20000"/>
          </a:bodyPr>
          <a:lstStyle/>
          <a:p>
            <a:pPr marL="0" indent="0">
              <a:buNone/>
            </a:pPr>
            <a:r>
              <a:rPr lang="pl-PL" sz="3100" b="1" dirty="0">
                <a:latin typeface="Centaur" panose="02030504050205020304" pitchFamily="18" charset="0"/>
              </a:rPr>
              <a:t>5 the most </a:t>
            </a:r>
            <a:r>
              <a:rPr lang="pl-PL" sz="3100" b="1" dirty="0" err="1">
                <a:latin typeface="Centaur" panose="02030504050205020304" pitchFamily="18" charset="0"/>
              </a:rPr>
              <a:t>polluted</a:t>
            </a:r>
            <a:r>
              <a:rPr lang="pl-PL" sz="3100" b="1" dirty="0">
                <a:latin typeface="Centaur" panose="02030504050205020304" pitchFamily="18" charset="0"/>
              </a:rPr>
              <a:t> </a:t>
            </a:r>
            <a:r>
              <a:rPr lang="pl-PL" sz="3100" b="1" dirty="0" err="1">
                <a:latin typeface="Centaur" panose="02030504050205020304" pitchFamily="18" charset="0"/>
              </a:rPr>
              <a:t>cities</a:t>
            </a:r>
            <a:r>
              <a:rPr lang="pl-PL" sz="3100" b="1" dirty="0">
                <a:latin typeface="Centaur" panose="02030504050205020304" pitchFamily="18" charset="0"/>
              </a:rPr>
              <a:t> in France:</a:t>
            </a:r>
          </a:p>
          <a:p>
            <a:pPr marL="0" indent="0">
              <a:buNone/>
            </a:pPr>
            <a:endParaRPr lang="pl-PL" sz="1400" b="1" dirty="0">
              <a:latin typeface="Centaur" panose="02030504050205020304" pitchFamily="18" charset="0"/>
            </a:endParaRPr>
          </a:p>
          <a:p>
            <a:r>
              <a:rPr lang="pl-PL" b="1" dirty="0">
                <a:latin typeface="Centaur" panose="02030504050205020304" pitchFamily="18" charset="0"/>
              </a:rPr>
              <a:t> </a:t>
            </a:r>
            <a:r>
              <a:rPr lang="pl-PL" sz="1800" b="1" dirty="0">
                <a:latin typeface="Centaur" panose="02030504050205020304" pitchFamily="18" charset="0"/>
              </a:rPr>
              <a:t>Saint-Denis (Seine-Saint-Denis), 17,6 </a:t>
            </a:r>
            <a:r>
              <a:rPr lang="el-GR" sz="1800" b="1" dirty="0"/>
              <a:t>μ</a:t>
            </a:r>
            <a:r>
              <a:rPr lang="pl-PL" sz="1800" b="1" dirty="0">
                <a:latin typeface="Centaur" panose="02030504050205020304" pitchFamily="18" charset="0"/>
              </a:rPr>
              <a:t>g/m3</a:t>
            </a:r>
            <a:endParaRPr lang="pl-PL" sz="1800" dirty="0">
              <a:latin typeface="Centaur" panose="02030504050205020304" pitchFamily="18" charset="0"/>
            </a:endParaRPr>
          </a:p>
          <a:p>
            <a:r>
              <a:rPr lang="pl-PL" sz="1800" b="1" dirty="0">
                <a:latin typeface="Centaur" panose="02030504050205020304" pitchFamily="18" charset="0"/>
              </a:rPr>
              <a:t>2. Saint-</a:t>
            </a:r>
            <a:r>
              <a:rPr lang="pl-PL" sz="1800" b="1" dirty="0" err="1">
                <a:latin typeface="Centaur" panose="02030504050205020304" pitchFamily="18" charset="0"/>
              </a:rPr>
              <a:t>Mandé</a:t>
            </a:r>
            <a:r>
              <a:rPr lang="pl-PL" sz="1800" b="1" dirty="0">
                <a:latin typeface="Centaur" panose="02030504050205020304" pitchFamily="18" charset="0"/>
              </a:rPr>
              <a:t> (Val-de-Marne) 16,2 </a:t>
            </a:r>
            <a:r>
              <a:rPr lang="el-GR" sz="1800" b="1" dirty="0"/>
              <a:t>μ</a:t>
            </a:r>
            <a:r>
              <a:rPr lang="pl-PL" sz="1800" b="1" dirty="0">
                <a:latin typeface="Centaur" panose="02030504050205020304" pitchFamily="18" charset="0"/>
              </a:rPr>
              <a:t>g/m3</a:t>
            </a:r>
            <a:endParaRPr lang="pl-PL" sz="1800" dirty="0">
              <a:latin typeface="Centaur" panose="02030504050205020304" pitchFamily="18" charset="0"/>
            </a:endParaRPr>
          </a:p>
          <a:p>
            <a:r>
              <a:rPr lang="pl-PL" sz="1800" b="1" dirty="0">
                <a:latin typeface="Centaur" panose="02030504050205020304" pitchFamily="18" charset="0"/>
              </a:rPr>
              <a:t>3. Paris 15,6 </a:t>
            </a:r>
            <a:r>
              <a:rPr lang="el-GR" sz="1800" b="1" dirty="0"/>
              <a:t>μ</a:t>
            </a:r>
            <a:r>
              <a:rPr lang="pl-PL" sz="1800" b="1" dirty="0">
                <a:latin typeface="Centaur" panose="02030504050205020304" pitchFamily="18" charset="0"/>
              </a:rPr>
              <a:t>g/m3</a:t>
            </a:r>
            <a:endParaRPr lang="pl-PL" sz="1800" dirty="0">
              <a:latin typeface="Centaur" panose="02030504050205020304" pitchFamily="18" charset="0"/>
            </a:endParaRPr>
          </a:p>
          <a:p>
            <a:r>
              <a:rPr lang="pl-PL" sz="1800" b="1" dirty="0">
                <a:latin typeface="Centaur" panose="02030504050205020304" pitchFamily="18" charset="0"/>
              </a:rPr>
              <a:t>4. Valenciennes (</a:t>
            </a:r>
            <a:r>
              <a:rPr lang="pl-PL" sz="1800" b="1" dirty="0" err="1">
                <a:latin typeface="Centaur" panose="02030504050205020304" pitchFamily="18" charset="0"/>
              </a:rPr>
              <a:t>Nord</a:t>
            </a:r>
            <a:r>
              <a:rPr lang="pl-PL" sz="1800" b="1" dirty="0">
                <a:latin typeface="Centaur" panose="02030504050205020304" pitchFamily="18" charset="0"/>
              </a:rPr>
              <a:t>) 15,3 </a:t>
            </a:r>
            <a:r>
              <a:rPr lang="el-GR" sz="1800" b="1" dirty="0"/>
              <a:t>μ</a:t>
            </a:r>
            <a:r>
              <a:rPr lang="pl-PL" sz="1800" b="1" dirty="0">
                <a:latin typeface="Centaur" panose="02030504050205020304" pitchFamily="18" charset="0"/>
              </a:rPr>
              <a:t>g/m3</a:t>
            </a:r>
            <a:endParaRPr lang="pl-PL" sz="1800" dirty="0">
              <a:latin typeface="Centaur" panose="02030504050205020304" pitchFamily="18" charset="0"/>
            </a:endParaRPr>
          </a:p>
          <a:p>
            <a:r>
              <a:rPr lang="pl-PL" sz="1800" b="1" dirty="0">
                <a:latin typeface="Centaur" panose="02030504050205020304" pitchFamily="18" charset="0"/>
              </a:rPr>
              <a:t>5. Douai (</a:t>
            </a:r>
            <a:r>
              <a:rPr lang="pl-PL" sz="1800" b="1" dirty="0" err="1">
                <a:latin typeface="Centaur" panose="02030504050205020304" pitchFamily="18" charset="0"/>
              </a:rPr>
              <a:t>Nord</a:t>
            </a:r>
            <a:r>
              <a:rPr lang="pl-PL" sz="1800" b="1" dirty="0">
                <a:latin typeface="Centaur" panose="02030504050205020304" pitchFamily="18" charset="0"/>
              </a:rPr>
              <a:t>) 15 </a:t>
            </a:r>
            <a:r>
              <a:rPr lang="el-GR" sz="1800" b="1" dirty="0"/>
              <a:t>μ</a:t>
            </a:r>
            <a:r>
              <a:rPr lang="pl-PL" sz="1800" b="1" dirty="0">
                <a:latin typeface="Centaur" panose="02030504050205020304" pitchFamily="18" charset="0"/>
              </a:rPr>
              <a:t>g/m3</a:t>
            </a:r>
            <a:endParaRPr lang="pl-PL" sz="1800" dirty="0">
              <a:latin typeface="Centaur" panose="02030504050205020304" pitchFamily="18" charset="0"/>
            </a:endParaRPr>
          </a:p>
          <a:p>
            <a:pPr marL="0" indent="0">
              <a:buNone/>
            </a:pPr>
            <a:endParaRPr lang="pl-PL" sz="1800" dirty="0">
              <a:latin typeface="Centaur" panose="02030504050205020304" pitchFamily="18" charset="0"/>
            </a:endParaRPr>
          </a:p>
          <a:p>
            <a:endParaRPr lang="pl-PL" dirty="0"/>
          </a:p>
        </p:txBody>
      </p:sp>
      <p:pic>
        <p:nvPicPr>
          <p:cNvPr id="3074" name="Picture 2" descr="Znalezione obrazy dla zapytania fight with the air pollution in france">
            <a:extLst>
              <a:ext uri="{FF2B5EF4-FFF2-40B4-BE49-F238E27FC236}">
                <a16:creationId xmlns:a16="http://schemas.microsoft.com/office/drawing/2014/main" id="{A6D9A2FD-250F-4324-9907-1255D6162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343" y="4257964"/>
            <a:ext cx="3987227" cy="2392336"/>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9E1995B1-C9F0-44DA-80B5-AFF8B0E3E5DE}"/>
              </a:ext>
            </a:extLst>
          </p:cNvPr>
          <p:cNvPicPr>
            <a:picLocks noChangeAspect="1"/>
          </p:cNvPicPr>
          <p:nvPr/>
        </p:nvPicPr>
        <p:blipFill>
          <a:blip r:embed="rId3"/>
          <a:stretch>
            <a:fillRect/>
          </a:stretch>
        </p:blipFill>
        <p:spPr>
          <a:xfrm>
            <a:off x="7984403" y="1426438"/>
            <a:ext cx="3238211" cy="2652862"/>
          </a:xfrm>
          <a:prstGeom prst="rect">
            <a:avLst/>
          </a:prstGeom>
        </p:spPr>
      </p:pic>
      <p:sp>
        <p:nvSpPr>
          <p:cNvPr id="7" name="Strzałka: w prawo 6">
            <a:hlinkClick r:id="rId4" action="ppaction://hlinksldjump"/>
            <a:extLst>
              <a:ext uri="{FF2B5EF4-FFF2-40B4-BE49-F238E27FC236}">
                <a16:creationId xmlns:a16="http://schemas.microsoft.com/office/drawing/2014/main" id="{D05C9215-322B-4BA4-87F6-671890690351}"/>
              </a:ext>
            </a:extLst>
          </p:cNvPr>
          <p:cNvSpPr/>
          <p:nvPr/>
        </p:nvSpPr>
        <p:spPr>
          <a:xfrm rot="10800000">
            <a:off x="299968" y="6290754"/>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8513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dissolve">
                                      <p:cBhvr>
                                        <p:cTn id="28" dur="500"/>
                                        <p:tgtEl>
                                          <p:spTgt spid="4">
                                            <p:txEl>
                                              <p:pRg st="6" end="6"/>
                                            </p:tx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 calcmode="lin" valueType="num">
                                      <p:cBhvr additive="base">
                                        <p:cTn id="36" dur="500" fill="hold"/>
                                        <p:tgtEl>
                                          <p:spTgt spid="3074"/>
                                        </p:tgtEl>
                                        <p:attrNameLst>
                                          <p:attrName>ppt_x</p:attrName>
                                        </p:attrNameLst>
                                      </p:cBhvr>
                                      <p:tavLst>
                                        <p:tav tm="0">
                                          <p:val>
                                            <p:strVal val="#ppt_x"/>
                                          </p:val>
                                        </p:tav>
                                        <p:tav tm="100000">
                                          <p:val>
                                            <p:strVal val="#ppt_x"/>
                                          </p:val>
                                        </p:tav>
                                      </p:tavLst>
                                    </p:anim>
                                    <p:anim calcmode="lin" valueType="num">
                                      <p:cBhvr additive="base">
                                        <p:cTn id="3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ytuł 1">
            <a:extLst>
              <a:ext uri="{FF2B5EF4-FFF2-40B4-BE49-F238E27FC236}">
                <a16:creationId xmlns:a16="http://schemas.microsoft.com/office/drawing/2014/main" id="{F4BF0D96-42B2-49CA-862C-99C4A2A34A59}"/>
              </a:ext>
            </a:extLst>
          </p:cNvPr>
          <p:cNvSpPr>
            <a:spLocks noGrp="1"/>
          </p:cNvSpPr>
          <p:nvPr>
            <p:ph type="title"/>
          </p:nvPr>
        </p:nvSpPr>
        <p:spPr>
          <a:xfrm>
            <a:off x="1904505" y="222079"/>
            <a:ext cx="8610600" cy="1293028"/>
          </a:xfrm>
        </p:spPr>
        <p:txBody>
          <a:bodyPr vert="horz" lIns="91440" tIns="45720" rIns="91440" bIns="45720" rtlCol="0" anchor="ctr">
            <a:normAutofit/>
          </a:bodyPr>
          <a:lstStyle/>
          <a:p>
            <a:r>
              <a:rPr lang="en-US" dirty="0">
                <a:latin typeface="Centaur" panose="02030504050205020304" pitchFamily="18" charset="0"/>
              </a:rPr>
              <a:t>SMOG IN POLAND</a:t>
            </a:r>
          </a:p>
        </p:txBody>
      </p:sp>
      <p:sp>
        <p:nvSpPr>
          <p:cNvPr id="3" name="Symbol zastępczy zawartości 2">
            <a:extLst>
              <a:ext uri="{FF2B5EF4-FFF2-40B4-BE49-F238E27FC236}">
                <a16:creationId xmlns:a16="http://schemas.microsoft.com/office/drawing/2014/main" id="{9BB7E2AD-2A40-4285-A59A-547753FCD295}"/>
              </a:ext>
            </a:extLst>
          </p:cNvPr>
          <p:cNvSpPr>
            <a:spLocks noGrp="1"/>
          </p:cNvSpPr>
          <p:nvPr>
            <p:ph sz="half" idx="1"/>
          </p:nvPr>
        </p:nvSpPr>
        <p:spPr>
          <a:xfrm>
            <a:off x="5029199" y="1588763"/>
            <a:ext cx="6822489" cy="3107523"/>
          </a:xfrm>
        </p:spPr>
        <p:txBody>
          <a:bodyPr vert="horz" lIns="91440" tIns="45720" rIns="91440" bIns="45720" rtlCol="0">
            <a:noAutofit/>
          </a:bodyPr>
          <a:lstStyle/>
          <a:p>
            <a:pPr marL="0" indent="0">
              <a:buNone/>
            </a:pPr>
            <a:r>
              <a:rPr lang="en-US" sz="1800" dirty="0">
                <a:latin typeface="Centaur" panose="02030504050205020304" pitchFamily="18" charset="0"/>
              </a:rPr>
              <a:t>In Poland, air quality in most cities is good but there are still cities where the air remains at a</a:t>
            </a:r>
            <a:r>
              <a:rPr lang="pl-PL" sz="1800" dirty="0">
                <a:latin typeface="Centaur" panose="02030504050205020304" pitchFamily="18" charset="0"/>
              </a:rPr>
              <a:t> </a:t>
            </a:r>
            <a:r>
              <a:rPr lang="pl-PL" sz="1800" dirty="0" err="1">
                <a:latin typeface="Centaur" panose="02030504050205020304" pitchFamily="18" charset="0"/>
              </a:rPr>
              <a:t>moderate</a:t>
            </a:r>
            <a:r>
              <a:rPr lang="en-US" sz="1800" dirty="0">
                <a:latin typeface="Centaur" panose="02030504050205020304" pitchFamily="18" charset="0"/>
              </a:rPr>
              <a:t> level</a:t>
            </a:r>
            <a:r>
              <a:rPr lang="pl-PL" sz="1800" dirty="0">
                <a:latin typeface="Centaur" panose="02030504050205020304" pitchFamily="18" charset="0"/>
              </a:rPr>
              <a:t>. I</a:t>
            </a:r>
            <a:r>
              <a:rPr lang="pl-PL" altLang="pl-PL" sz="1800" dirty="0">
                <a:latin typeface="Centaur" panose="02030504050205020304" pitchFamily="18" charset="0"/>
              </a:rPr>
              <a:t>n Poland a smog alarm </a:t>
            </a:r>
            <a:r>
              <a:rPr lang="pl-PL" altLang="pl-PL" sz="1800" dirty="0" err="1">
                <a:latin typeface="Centaur" panose="02030504050205020304" pitchFamily="18" charset="0"/>
              </a:rPr>
              <a:t>is</a:t>
            </a:r>
            <a:r>
              <a:rPr lang="pl-PL" altLang="pl-PL" sz="1800" dirty="0">
                <a:latin typeface="Centaur" panose="02030504050205020304" pitchFamily="18" charset="0"/>
              </a:rPr>
              <a:t> </a:t>
            </a:r>
            <a:r>
              <a:rPr lang="pl-PL" altLang="pl-PL" sz="1800" dirty="0" err="1">
                <a:latin typeface="Centaur" panose="02030504050205020304" pitchFamily="18" charset="0"/>
              </a:rPr>
              <a:t>only</a:t>
            </a:r>
            <a:r>
              <a:rPr lang="pl-PL" altLang="pl-PL" sz="1800" dirty="0">
                <a:latin typeface="Centaur" panose="02030504050205020304" pitchFamily="18" charset="0"/>
              </a:rPr>
              <a:t> </a:t>
            </a:r>
            <a:r>
              <a:rPr lang="pl-PL" altLang="pl-PL" sz="1800" dirty="0" err="1">
                <a:latin typeface="Centaur" panose="02030504050205020304" pitchFamily="18" charset="0"/>
              </a:rPr>
              <a:t>announced</a:t>
            </a:r>
            <a:r>
              <a:rPr lang="pl-PL" altLang="pl-PL" sz="1800" dirty="0">
                <a:latin typeface="Centaur" panose="02030504050205020304" pitchFamily="18" charset="0"/>
              </a:rPr>
              <a:t> </a:t>
            </a:r>
            <a:r>
              <a:rPr lang="pl-PL" altLang="pl-PL" sz="1800" dirty="0" err="1">
                <a:latin typeface="Centaur" panose="02030504050205020304" pitchFamily="18" charset="0"/>
              </a:rPr>
              <a:t>after</a:t>
            </a:r>
            <a:r>
              <a:rPr lang="pl-PL" altLang="pl-PL" sz="1800" dirty="0">
                <a:latin typeface="Centaur" panose="02030504050205020304" pitchFamily="18" charset="0"/>
              </a:rPr>
              <a:t> </a:t>
            </a:r>
            <a:r>
              <a:rPr lang="pl-PL" altLang="pl-PL" sz="1800" dirty="0" err="1">
                <a:latin typeface="Centaur" panose="02030504050205020304" pitchFamily="18" charset="0"/>
              </a:rPr>
              <a:t>exceeding</a:t>
            </a:r>
            <a:r>
              <a:rPr lang="pl-PL" altLang="pl-PL" sz="1800" dirty="0">
                <a:latin typeface="Centaur" panose="02030504050205020304" pitchFamily="18" charset="0"/>
              </a:rPr>
              <a:t> 300 </a:t>
            </a:r>
            <a:r>
              <a:rPr lang="pl-PL" altLang="pl-PL" sz="1800" dirty="0" err="1">
                <a:latin typeface="Centaur" panose="02030504050205020304" pitchFamily="18" charset="0"/>
              </a:rPr>
              <a:t>μg</a:t>
            </a:r>
            <a:r>
              <a:rPr lang="pl-PL" altLang="pl-PL" sz="1800" dirty="0">
                <a:latin typeface="Centaur" panose="02030504050205020304" pitchFamily="18" charset="0"/>
              </a:rPr>
              <a:t> / m3.  </a:t>
            </a:r>
            <a:r>
              <a:rPr lang="pl-PL" altLang="pl-PL" sz="1800" dirty="0" err="1">
                <a:latin typeface="Centaur" panose="02030504050205020304" pitchFamily="18" charset="0"/>
              </a:rPr>
              <a:t>During</a:t>
            </a:r>
            <a:r>
              <a:rPr lang="pl-PL" altLang="pl-PL" sz="1800" dirty="0">
                <a:latin typeface="Centaur" panose="02030504050205020304" pitchFamily="18" charset="0"/>
              </a:rPr>
              <a:t> a smog alarm </a:t>
            </a:r>
            <a:r>
              <a:rPr lang="pl-PL" altLang="pl-PL" sz="1800" dirty="0" err="1">
                <a:latin typeface="Centaur" panose="02030504050205020304" pitchFamily="18" charset="0"/>
              </a:rPr>
              <a:t>children</a:t>
            </a:r>
            <a:r>
              <a:rPr lang="pl-PL" altLang="pl-PL" sz="1800" dirty="0">
                <a:latin typeface="Centaur" panose="02030504050205020304" pitchFamily="18" charset="0"/>
              </a:rPr>
              <a:t>, </a:t>
            </a:r>
            <a:r>
              <a:rPr lang="pl-PL" altLang="pl-PL" sz="1800" dirty="0" err="1">
                <a:latin typeface="Centaur" panose="02030504050205020304" pitchFamily="18" charset="0"/>
              </a:rPr>
              <a:t>seniors</a:t>
            </a:r>
            <a:r>
              <a:rPr lang="pl-PL" altLang="pl-PL" sz="1800" dirty="0">
                <a:latin typeface="Centaur" panose="02030504050205020304" pitchFamily="18" charset="0"/>
              </a:rPr>
              <a:t> and </a:t>
            </a:r>
            <a:r>
              <a:rPr lang="pl-PL" altLang="pl-PL" sz="1800" dirty="0" err="1">
                <a:latin typeface="Centaur" panose="02030504050205020304" pitchFamily="18" charset="0"/>
              </a:rPr>
              <a:t>pregnant</a:t>
            </a:r>
            <a:r>
              <a:rPr lang="pl-PL" altLang="pl-PL" sz="1800" dirty="0">
                <a:latin typeface="Centaur" panose="02030504050205020304" pitchFamily="18" charset="0"/>
              </a:rPr>
              <a:t> </a:t>
            </a:r>
            <a:r>
              <a:rPr lang="pl-PL" altLang="pl-PL" sz="1800" dirty="0" err="1">
                <a:latin typeface="Centaur" panose="02030504050205020304" pitchFamily="18" charset="0"/>
              </a:rPr>
              <a:t>women</a:t>
            </a:r>
            <a:r>
              <a:rPr lang="pl-PL" altLang="pl-PL" sz="1800" dirty="0">
                <a:latin typeface="Centaur" panose="02030504050205020304" pitchFamily="18" charset="0"/>
              </a:rPr>
              <a:t> </a:t>
            </a:r>
            <a:r>
              <a:rPr lang="pl-PL" altLang="pl-PL" sz="1800" dirty="0" err="1">
                <a:latin typeface="Centaur" panose="02030504050205020304" pitchFamily="18" charset="0"/>
              </a:rPr>
              <a:t>must</a:t>
            </a:r>
            <a:r>
              <a:rPr lang="pl-PL" altLang="pl-PL" sz="1800" dirty="0">
                <a:latin typeface="Centaur" panose="02030504050205020304" pitchFamily="18" charset="0"/>
              </a:rPr>
              <a:t> be </a:t>
            </a:r>
            <a:r>
              <a:rPr lang="pl-PL" altLang="pl-PL" sz="1800" dirty="0" err="1">
                <a:latin typeface="Centaur" panose="02030504050205020304" pitchFamily="18" charset="0"/>
              </a:rPr>
              <a:t>informed</a:t>
            </a:r>
            <a:r>
              <a:rPr lang="pl-PL" altLang="pl-PL" sz="1800" dirty="0">
                <a:latin typeface="Centaur" panose="02030504050205020304" pitchFamily="18" charset="0"/>
              </a:rPr>
              <a:t> of </a:t>
            </a:r>
            <a:r>
              <a:rPr lang="pl-PL" altLang="pl-PL" sz="1800" dirty="0" err="1">
                <a:latin typeface="Centaur" panose="02030504050205020304" pitchFamily="18" charset="0"/>
              </a:rPr>
              <a:t>poor</a:t>
            </a:r>
            <a:r>
              <a:rPr lang="pl-PL" altLang="pl-PL" sz="1800" dirty="0">
                <a:latin typeface="Centaur" panose="02030504050205020304" pitchFamily="18" charset="0"/>
              </a:rPr>
              <a:t> </a:t>
            </a:r>
            <a:r>
              <a:rPr lang="pl-PL" altLang="pl-PL" sz="1800" dirty="0" err="1">
                <a:latin typeface="Centaur" panose="02030504050205020304" pitchFamily="18" charset="0"/>
              </a:rPr>
              <a:t>air</a:t>
            </a:r>
            <a:r>
              <a:rPr lang="pl-PL" altLang="pl-PL" sz="1800" dirty="0">
                <a:latin typeface="Centaur" panose="02030504050205020304" pitchFamily="18" charset="0"/>
              </a:rPr>
              <a:t> </a:t>
            </a:r>
            <a:r>
              <a:rPr lang="pl-PL" altLang="pl-PL" sz="1800" dirty="0" err="1">
                <a:latin typeface="Centaur" panose="02030504050205020304" pitchFamily="18" charset="0"/>
              </a:rPr>
              <a:t>quality</a:t>
            </a:r>
            <a:r>
              <a:rPr lang="pl-PL" altLang="pl-PL" sz="1800" dirty="0">
                <a:latin typeface="Centaur" panose="02030504050205020304" pitchFamily="18" charset="0"/>
              </a:rPr>
              <a:t> and </a:t>
            </a:r>
            <a:r>
              <a:rPr lang="pl-PL" altLang="pl-PL" sz="1800" dirty="0" err="1">
                <a:latin typeface="Centaur" panose="02030504050205020304" pitchFamily="18" charset="0"/>
              </a:rPr>
              <a:t>an</a:t>
            </a:r>
            <a:r>
              <a:rPr lang="pl-PL" altLang="pl-PL" sz="1800" dirty="0">
                <a:latin typeface="Centaur" panose="02030504050205020304" pitchFamily="18" charset="0"/>
              </a:rPr>
              <a:t> order to </a:t>
            </a:r>
            <a:r>
              <a:rPr lang="pl-PL" altLang="pl-PL" sz="1800" dirty="0" err="1">
                <a:latin typeface="Centaur" panose="02030504050205020304" pitchFamily="18" charset="0"/>
              </a:rPr>
              <a:t>stay</a:t>
            </a:r>
            <a:r>
              <a:rPr lang="pl-PL" altLang="pl-PL" sz="1800" dirty="0">
                <a:latin typeface="Centaur" panose="02030504050205020304" pitchFamily="18" charset="0"/>
              </a:rPr>
              <a:t> </a:t>
            </a:r>
            <a:r>
              <a:rPr lang="pl-PL" altLang="pl-PL" sz="1800" dirty="0" err="1">
                <a:latin typeface="Centaur" panose="02030504050205020304" pitchFamily="18" charset="0"/>
              </a:rPr>
              <a:t>at</a:t>
            </a:r>
            <a:r>
              <a:rPr lang="pl-PL" altLang="pl-PL" sz="1800" dirty="0">
                <a:latin typeface="Centaur" panose="02030504050205020304" pitchFamily="18" charset="0"/>
              </a:rPr>
              <a:t> </a:t>
            </a:r>
            <a:r>
              <a:rPr lang="pl-PL" altLang="pl-PL" sz="1800" dirty="0" err="1">
                <a:latin typeface="Centaur" panose="02030504050205020304" pitchFamily="18" charset="0"/>
              </a:rPr>
              <a:t>home</a:t>
            </a:r>
            <a:r>
              <a:rPr lang="pl-PL" altLang="pl-PL" sz="1800" dirty="0">
                <a:latin typeface="Centaur" panose="02030504050205020304" pitchFamily="18" charset="0"/>
              </a:rPr>
              <a:t>. Out of the 50 most </a:t>
            </a:r>
            <a:r>
              <a:rPr lang="pl-PL" altLang="pl-PL" sz="1800" dirty="0" err="1">
                <a:latin typeface="Centaur" panose="02030504050205020304" pitchFamily="18" charset="0"/>
              </a:rPr>
              <a:t>polluted</a:t>
            </a:r>
            <a:r>
              <a:rPr lang="pl-PL" altLang="pl-PL" sz="1800" dirty="0">
                <a:latin typeface="Centaur" panose="02030504050205020304" pitchFamily="18" charset="0"/>
              </a:rPr>
              <a:t> </a:t>
            </a:r>
            <a:r>
              <a:rPr lang="pl-PL" altLang="pl-PL" sz="1800" dirty="0" err="1">
                <a:latin typeface="Centaur" panose="02030504050205020304" pitchFamily="18" charset="0"/>
              </a:rPr>
              <a:t>cities</a:t>
            </a:r>
            <a:r>
              <a:rPr lang="pl-PL" altLang="pl-PL" sz="1800" dirty="0">
                <a:latin typeface="Centaur" panose="02030504050205020304" pitchFamily="18" charset="0"/>
              </a:rPr>
              <a:t> in Europe as </a:t>
            </a:r>
            <a:r>
              <a:rPr lang="pl-PL" altLang="pl-PL" sz="1800" dirty="0" err="1">
                <a:latin typeface="Centaur" panose="02030504050205020304" pitchFamily="18" charset="0"/>
              </a:rPr>
              <a:t>many</a:t>
            </a:r>
            <a:r>
              <a:rPr lang="pl-PL" altLang="pl-PL" sz="1800" dirty="0">
                <a:latin typeface="Centaur" panose="02030504050205020304" pitchFamily="18" charset="0"/>
              </a:rPr>
              <a:t> as 36 </a:t>
            </a:r>
            <a:r>
              <a:rPr lang="pl-PL" altLang="pl-PL" sz="1800" dirty="0" err="1">
                <a:latin typeface="Centaur" panose="02030504050205020304" pitchFamily="18" charset="0"/>
              </a:rPr>
              <a:t>are</a:t>
            </a:r>
            <a:r>
              <a:rPr lang="pl-PL" altLang="pl-PL" sz="1800" dirty="0">
                <a:latin typeface="Centaur" panose="02030504050205020304" pitchFamily="18" charset="0"/>
              </a:rPr>
              <a:t> in Poland. Place 3-6 </a:t>
            </a:r>
            <a:r>
              <a:rPr lang="pl-PL" altLang="pl-PL" sz="1800" dirty="0" err="1">
                <a:latin typeface="Centaur" panose="02030504050205020304" pitchFamily="18" charset="0"/>
              </a:rPr>
              <a:t>are</a:t>
            </a:r>
            <a:r>
              <a:rPr lang="pl-PL" altLang="pl-PL" sz="1800" dirty="0">
                <a:latin typeface="Centaur" panose="02030504050205020304" pitchFamily="18" charset="0"/>
              </a:rPr>
              <a:t> </a:t>
            </a:r>
            <a:r>
              <a:rPr lang="pl-PL" altLang="pl-PL" sz="1800" dirty="0" err="1">
                <a:latin typeface="Centaur" panose="02030504050205020304" pitchFamily="18" charset="0"/>
              </a:rPr>
              <a:t>taken</a:t>
            </a:r>
            <a:r>
              <a:rPr lang="pl-PL" altLang="pl-PL" sz="1800" dirty="0">
                <a:latin typeface="Centaur" panose="02030504050205020304" pitchFamily="18" charset="0"/>
              </a:rPr>
              <a:t> by Opoczno, Żywiec, Rybnik and Pszczyna </a:t>
            </a:r>
            <a:r>
              <a:rPr lang="pl-PL" altLang="pl-PL" sz="1800" dirty="0" err="1">
                <a:latin typeface="Centaur" panose="02030504050205020304" pitchFamily="18" charset="0"/>
              </a:rPr>
              <a:t>while</a:t>
            </a:r>
            <a:r>
              <a:rPr lang="pl-PL" altLang="pl-PL" sz="1800" dirty="0">
                <a:latin typeface="Centaur" panose="02030504050205020304" pitchFamily="18" charset="0"/>
              </a:rPr>
              <a:t> </a:t>
            </a:r>
            <a:r>
              <a:rPr lang="pl-PL" altLang="pl-PL" sz="1800" dirty="0" err="1">
                <a:latin typeface="Centaur" panose="02030504050205020304" pitchFamily="18" charset="0"/>
              </a:rPr>
              <a:t>places</a:t>
            </a:r>
            <a:r>
              <a:rPr lang="pl-PL" altLang="pl-PL" sz="1800" dirty="0">
                <a:latin typeface="Centaur" panose="02030504050205020304" pitchFamily="18" charset="0"/>
              </a:rPr>
              <a:t> 8-10 Karków, Nowa Ruda and Nowy Sącz. </a:t>
            </a:r>
            <a:r>
              <a:rPr lang="pl-PL" altLang="pl-PL" sz="1800" dirty="0" err="1">
                <a:latin typeface="Centaur" panose="02030504050205020304" pitchFamily="18" charset="0"/>
              </a:rPr>
              <a:t>Bulgaria</a:t>
            </a:r>
            <a:r>
              <a:rPr lang="pl-PL" altLang="pl-PL" sz="1800" dirty="0">
                <a:latin typeface="Centaur" panose="02030504050205020304" pitchFamily="18" charset="0"/>
              </a:rPr>
              <a:t> </a:t>
            </a:r>
            <a:r>
              <a:rPr lang="pl-PL" altLang="pl-PL" sz="1800" dirty="0" err="1">
                <a:latin typeface="Centaur" panose="02030504050205020304" pitchFamily="18" charset="0"/>
              </a:rPr>
              <a:t>holds</a:t>
            </a:r>
            <a:r>
              <a:rPr lang="pl-PL" altLang="pl-PL" sz="1800" dirty="0">
                <a:latin typeface="Centaur" panose="02030504050205020304" pitchFamily="18" charset="0"/>
              </a:rPr>
              <a:t> the </a:t>
            </a:r>
            <a:r>
              <a:rPr lang="pl-PL" altLang="pl-PL" sz="1800" dirty="0" err="1">
                <a:latin typeface="Centaur" panose="02030504050205020304" pitchFamily="18" charset="0"/>
              </a:rPr>
              <a:t>remaining</a:t>
            </a:r>
            <a:r>
              <a:rPr lang="pl-PL" altLang="pl-PL" sz="1800" dirty="0">
                <a:latin typeface="Centaur" panose="02030504050205020304" pitchFamily="18" charset="0"/>
              </a:rPr>
              <a:t> top ten </a:t>
            </a:r>
            <a:r>
              <a:rPr lang="pl-PL" altLang="pl-PL" sz="1800" dirty="0" err="1">
                <a:latin typeface="Centaur" panose="02030504050205020304" pitchFamily="18" charset="0"/>
              </a:rPr>
              <a:t>positions</a:t>
            </a:r>
            <a:r>
              <a:rPr lang="pl-PL" altLang="pl-PL" sz="1800" dirty="0">
                <a:latin typeface="Centaur" panose="02030504050205020304" pitchFamily="18" charset="0"/>
              </a:rPr>
              <a:t>. </a:t>
            </a:r>
            <a:r>
              <a:rPr lang="pl-PL" altLang="pl-PL" sz="1800" dirty="0" err="1">
                <a:latin typeface="Centaur" panose="02030504050205020304" pitchFamily="18" charset="0"/>
              </a:rPr>
              <a:t>Only</a:t>
            </a:r>
            <a:r>
              <a:rPr lang="pl-PL" altLang="pl-PL" sz="1800" dirty="0">
                <a:latin typeface="Centaur" panose="02030504050205020304" pitchFamily="18" charset="0"/>
              </a:rPr>
              <a:t> </a:t>
            </a:r>
            <a:r>
              <a:rPr lang="pl-PL" altLang="pl-PL" sz="1800" dirty="0" err="1">
                <a:latin typeface="Centaur" panose="02030504050205020304" pitchFamily="18" charset="0"/>
              </a:rPr>
              <a:t>recently</a:t>
            </a:r>
            <a:r>
              <a:rPr lang="pl-PL" altLang="pl-PL" sz="1800" dirty="0">
                <a:latin typeface="Centaur" panose="02030504050205020304" pitchFamily="18" charset="0"/>
              </a:rPr>
              <a:t> in </a:t>
            </a:r>
            <a:r>
              <a:rPr lang="pl-PL" altLang="pl-PL" sz="1800" dirty="0" err="1">
                <a:latin typeface="Centaur" panose="02030504050205020304" pitchFamily="18" charset="0"/>
              </a:rPr>
              <a:t>our</a:t>
            </a:r>
            <a:r>
              <a:rPr lang="pl-PL" altLang="pl-PL" sz="1800" dirty="0">
                <a:latin typeface="Centaur" panose="02030504050205020304" pitchFamily="18" charset="0"/>
              </a:rPr>
              <a:t> country </a:t>
            </a:r>
            <a:r>
              <a:rPr lang="pl-PL" altLang="pl-PL" sz="1800" dirty="0" err="1">
                <a:latin typeface="Centaur" panose="02030504050205020304" pitchFamily="18" charset="0"/>
              </a:rPr>
              <a:t>has</a:t>
            </a:r>
            <a:r>
              <a:rPr lang="pl-PL" altLang="pl-PL" sz="1800" dirty="0">
                <a:latin typeface="Centaur" panose="02030504050205020304" pitchFamily="18" charset="0"/>
              </a:rPr>
              <a:t> </a:t>
            </a:r>
            <a:r>
              <a:rPr lang="pl-PL" altLang="pl-PL" sz="1800" dirty="0" err="1">
                <a:latin typeface="Centaur" panose="02030504050205020304" pitchFamily="18" charset="0"/>
              </a:rPr>
              <a:t>it</a:t>
            </a:r>
            <a:r>
              <a:rPr lang="pl-PL" altLang="pl-PL" sz="1800" dirty="0">
                <a:latin typeface="Centaur" panose="02030504050205020304" pitchFamily="18" charset="0"/>
              </a:rPr>
              <a:t> </a:t>
            </a:r>
            <a:r>
              <a:rPr lang="pl-PL" altLang="pl-PL" sz="1800" dirty="0" err="1">
                <a:latin typeface="Centaur" panose="02030504050205020304" pitchFamily="18" charset="0"/>
              </a:rPr>
              <a:t>become</a:t>
            </a:r>
            <a:r>
              <a:rPr lang="pl-PL" altLang="pl-PL" sz="1800" dirty="0">
                <a:latin typeface="Centaur" panose="02030504050205020304" pitchFamily="18" charset="0"/>
              </a:rPr>
              <a:t> </a:t>
            </a:r>
            <a:r>
              <a:rPr lang="pl-PL" altLang="pl-PL" sz="1800" dirty="0" err="1">
                <a:latin typeface="Centaur" panose="02030504050205020304" pitchFamily="18" charset="0"/>
              </a:rPr>
              <a:t>louder</a:t>
            </a:r>
            <a:r>
              <a:rPr lang="pl-PL" altLang="pl-PL" sz="1800" dirty="0">
                <a:latin typeface="Centaur" panose="02030504050205020304" pitchFamily="18" charset="0"/>
              </a:rPr>
              <a:t> and </a:t>
            </a:r>
            <a:r>
              <a:rPr lang="pl-PL" altLang="pl-PL" sz="1800" dirty="0" err="1">
                <a:latin typeface="Centaur" panose="02030504050205020304" pitchFamily="18" charset="0"/>
              </a:rPr>
              <a:t>Polish</a:t>
            </a:r>
            <a:r>
              <a:rPr lang="pl-PL" altLang="pl-PL" sz="1800" dirty="0">
                <a:latin typeface="Centaur" panose="02030504050205020304" pitchFamily="18" charset="0"/>
              </a:rPr>
              <a:t> </a:t>
            </a:r>
            <a:r>
              <a:rPr lang="pl-PL" altLang="pl-PL" sz="1800" dirty="0" err="1">
                <a:latin typeface="Centaur" panose="02030504050205020304" pitchFamily="18" charset="0"/>
              </a:rPr>
              <a:t>people</a:t>
            </a:r>
            <a:r>
              <a:rPr lang="pl-PL" altLang="pl-PL" sz="1800" dirty="0">
                <a:latin typeface="Centaur" panose="02030504050205020304" pitchFamily="18" charset="0"/>
              </a:rPr>
              <a:t> </a:t>
            </a:r>
            <a:r>
              <a:rPr lang="pl-PL" altLang="pl-PL" sz="1800" dirty="0" err="1">
                <a:latin typeface="Centaur" panose="02030504050205020304" pitchFamily="18" charset="0"/>
              </a:rPr>
              <a:t>began</a:t>
            </a:r>
            <a:r>
              <a:rPr lang="pl-PL" altLang="pl-PL" sz="1800" dirty="0">
                <a:latin typeface="Centaur" panose="02030504050205020304" pitchFamily="18" charset="0"/>
              </a:rPr>
              <a:t> to </a:t>
            </a:r>
            <a:r>
              <a:rPr lang="pl-PL" altLang="pl-PL" sz="1800" dirty="0" err="1">
                <a:latin typeface="Centaur" panose="02030504050205020304" pitchFamily="18" charset="0"/>
              </a:rPr>
              <a:t>invest</a:t>
            </a:r>
            <a:r>
              <a:rPr lang="pl-PL" altLang="pl-PL" sz="1800" dirty="0">
                <a:latin typeface="Centaur" panose="02030504050205020304" pitchFamily="18" charset="0"/>
              </a:rPr>
              <a:t> in </a:t>
            </a:r>
            <a:r>
              <a:rPr lang="pl-PL" altLang="pl-PL" sz="1800" dirty="0" err="1">
                <a:latin typeface="Centaur" panose="02030504050205020304" pitchFamily="18" charset="0"/>
              </a:rPr>
              <a:t>anti</a:t>
            </a:r>
            <a:r>
              <a:rPr lang="pl-PL" altLang="pl-PL" sz="1800" dirty="0">
                <a:latin typeface="Centaur" panose="02030504050205020304" pitchFamily="18" charset="0"/>
              </a:rPr>
              <a:t>-smog </a:t>
            </a:r>
            <a:r>
              <a:rPr lang="pl-PL" altLang="pl-PL" sz="1800" dirty="0" err="1">
                <a:latin typeface="Centaur" panose="02030504050205020304" pitchFamily="18" charset="0"/>
              </a:rPr>
              <a:t>masks</a:t>
            </a:r>
            <a:r>
              <a:rPr lang="pl-PL" altLang="pl-PL" sz="1800" dirty="0">
                <a:latin typeface="Centaur" panose="02030504050205020304" pitchFamily="18" charset="0"/>
              </a:rPr>
              <a:t> and </a:t>
            </a:r>
            <a:r>
              <a:rPr lang="pl-PL" altLang="pl-PL" sz="1800" dirty="0" err="1">
                <a:latin typeface="Centaur" panose="02030504050205020304" pitchFamily="18" charset="0"/>
              </a:rPr>
              <a:t>control</a:t>
            </a:r>
            <a:r>
              <a:rPr lang="pl-PL" altLang="pl-PL" sz="1800" dirty="0">
                <a:latin typeface="Centaur" panose="02030504050205020304" pitchFamily="18" charset="0"/>
              </a:rPr>
              <a:t> </a:t>
            </a:r>
            <a:r>
              <a:rPr lang="pl-PL" altLang="pl-PL" sz="1800" dirty="0" err="1">
                <a:latin typeface="Centaur" panose="02030504050205020304" pitchFamily="18" charset="0"/>
              </a:rPr>
              <a:t>air</a:t>
            </a:r>
            <a:r>
              <a:rPr lang="pl-PL" altLang="pl-PL" sz="1800" dirty="0">
                <a:latin typeface="Centaur" panose="02030504050205020304" pitchFamily="18" charset="0"/>
              </a:rPr>
              <a:t> </a:t>
            </a:r>
            <a:r>
              <a:rPr lang="pl-PL" altLang="pl-PL" sz="1800" dirty="0" err="1">
                <a:latin typeface="Centaur" panose="02030504050205020304" pitchFamily="18" charset="0"/>
              </a:rPr>
              <a:t>quality</a:t>
            </a:r>
            <a:r>
              <a:rPr lang="pl-PL" altLang="pl-PL" sz="1800" dirty="0">
                <a:latin typeface="Centaur" panose="02030504050205020304" pitchFamily="18" charset="0"/>
              </a:rPr>
              <a:t> </a:t>
            </a:r>
            <a:r>
              <a:rPr lang="pl-PL" altLang="pl-PL" sz="1800" dirty="0" err="1">
                <a:latin typeface="Centaur" panose="02030504050205020304" pitchFamily="18" charset="0"/>
              </a:rPr>
              <a:t>using</a:t>
            </a:r>
            <a:r>
              <a:rPr lang="pl-PL" altLang="pl-PL" sz="1800" dirty="0">
                <a:latin typeface="Centaur" panose="02030504050205020304" pitchFamily="18" charset="0"/>
              </a:rPr>
              <a:t> the </a:t>
            </a:r>
            <a:r>
              <a:rPr lang="pl-PL" altLang="pl-PL" sz="1800" dirty="0" err="1">
                <a:latin typeface="Centaur" panose="02030504050205020304" pitchFamily="18" charset="0"/>
              </a:rPr>
              <a:t>application</a:t>
            </a:r>
            <a:r>
              <a:rPr lang="pl-PL" altLang="pl-PL" sz="1800" dirty="0">
                <a:latin typeface="Centaur" panose="02030504050205020304" pitchFamily="18" charset="0"/>
              </a:rPr>
              <a:t>. </a:t>
            </a:r>
            <a:endParaRPr lang="en-US" sz="1800" dirty="0">
              <a:latin typeface="Centaur" panose="02030504050205020304" pitchFamily="18" charset="0"/>
            </a:endParaRPr>
          </a:p>
        </p:txBody>
      </p:sp>
      <p:pic>
        <p:nvPicPr>
          <p:cNvPr id="6" name="Obraz 5">
            <a:extLst>
              <a:ext uri="{FF2B5EF4-FFF2-40B4-BE49-F238E27FC236}">
                <a16:creationId xmlns:a16="http://schemas.microsoft.com/office/drawing/2014/main" id="{EF0B6F87-883E-40D9-8D72-95AA350CBC36}"/>
              </a:ext>
            </a:extLst>
          </p:cNvPr>
          <p:cNvPicPr>
            <a:picLocks noChangeAspect="1"/>
          </p:cNvPicPr>
          <p:nvPr/>
        </p:nvPicPr>
        <p:blipFill>
          <a:blip r:embed="rId3"/>
          <a:stretch>
            <a:fillRect/>
          </a:stretch>
        </p:blipFill>
        <p:spPr>
          <a:xfrm>
            <a:off x="456806" y="1739684"/>
            <a:ext cx="4248359" cy="4033482"/>
          </a:xfrm>
          <a:prstGeom prst="rect">
            <a:avLst/>
          </a:prstGeom>
        </p:spPr>
      </p:pic>
      <p:pic>
        <p:nvPicPr>
          <p:cNvPr id="20" name="Picture 2" descr="Znalezione obrazy dla zapytania fight with the air pollution in poland">
            <a:extLst>
              <a:ext uri="{FF2B5EF4-FFF2-40B4-BE49-F238E27FC236}">
                <a16:creationId xmlns:a16="http://schemas.microsoft.com/office/drawing/2014/main" id="{AF3CBD6C-BC43-43D7-94DA-953296339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08" y="4249074"/>
            <a:ext cx="3998897" cy="2249380"/>
          </a:xfrm>
          <a:prstGeom prst="rect">
            <a:avLst/>
          </a:prstGeom>
          <a:noFill/>
          <a:extLst>
            <a:ext uri="{909E8E84-426E-40DD-AFC4-6F175D3DCCD1}">
              <a14:hiddenFill xmlns:a14="http://schemas.microsoft.com/office/drawing/2010/main">
                <a:solidFill>
                  <a:srgbClr val="FFFFFF"/>
                </a:solidFill>
              </a14:hiddenFill>
            </a:ext>
          </a:extLst>
        </p:spPr>
      </p:pic>
      <p:sp>
        <p:nvSpPr>
          <p:cNvPr id="7" name="Strzałka: w prawo 6">
            <a:hlinkClick r:id="rId5" action="ppaction://hlinksldjump"/>
            <a:extLst>
              <a:ext uri="{FF2B5EF4-FFF2-40B4-BE49-F238E27FC236}">
                <a16:creationId xmlns:a16="http://schemas.microsoft.com/office/drawing/2014/main" id="{C08919F7-2455-4CBC-9B05-366E0D07DCB4}"/>
              </a:ext>
            </a:extLst>
          </p:cNvPr>
          <p:cNvSpPr/>
          <p:nvPr/>
        </p:nvSpPr>
        <p:spPr>
          <a:xfrm rot="10800000">
            <a:off x="456806" y="6138908"/>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54086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02CEAF-7B76-4ED8-9B6D-D43DCA2B8BEB}"/>
              </a:ext>
            </a:extLst>
          </p:cNvPr>
          <p:cNvSpPr>
            <a:spLocks noGrp="1"/>
          </p:cNvSpPr>
          <p:nvPr>
            <p:ph sz="half" idx="1"/>
          </p:nvPr>
        </p:nvSpPr>
        <p:spPr>
          <a:xfrm>
            <a:off x="6096000" y="1845784"/>
            <a:ext cx="5682449" cy="3948344"/>
          </a:xfrm>
        </p:spPr>
        <p:txBody>
          <a:bodyPr>
            <a:normAutofit fontScale="92500" lnSpcReduction="10000"/>
          </a:bodyPr>
          <a:lstStyle/>
          <a:p>
            <a:pPr marL="0" indent="0">
              <a:buNone/>
            </a:pPr>
            <a:r>
              <a:rPr lang="en-US" sz="2000" dirty="0">
                <a:latin typeface="Centaur" panose="02030504050205020304" pitchFamily="18" charset="0"/>
              </a:rPr>
              <a:t>In Poland, the Clean Air program is  the main instrument in the fight against smog, which every year kills over 40 thousand</a:t>
            </a:r>
            <a:r>
              <a:rPr lang="pl-PL" sz="2000" dirty="0">
                <a:latin typeface="Centaur" panose="02030504050205020304" pitchFamily="18" charset="0"/>
              </a:rPr>
              <a:t> </a:t>
            </a:r>
            <a:r>
              <a:rPr lang="en-US" sz="2000" dirty="0">
                <a:latin typeface="Centaur" panose="02030504050205020304" pitchFamily="18" charset="0"/>
              </a:rPr>
              <a:t>people.</a:t>
            </a:r>
            <a:r>
              <a:rPr lang="pl-PL" sz="2000" dirty="0">
                <a:latin typeface="Centaur" panose="02030504050205020304" pitchFamily="18" charset="0"/>
              </a:rPr>
              <a:t> The </a:t>
            </a:r>
            <a:r>
              <a:rPr lang="pl-PL" sz="2000" dirty="0" err="1">
                <a:latin typeface="Centaur" panose="02030504050205020304" pitchFamily="18" charset="0"/>
              </a:rPr>
              <a:t>main</a:t>
            </a:r>
            <a:r>
              <a:rPr lang="pl-PL" sz="2000" dirty="0">
                <a:latin typeface="Centaur" panose="02030504050205020304" pitchFamily="18" charset="0"/>
              </a:rPr>
              <a:t> </a:t>
            </a:r>
            <a:r>
              <a:rPr lang="pl-PL" sz="2000" dirty="0" err="1">
                <a:latin typeface="Centaur" panose="02030504050205020304" pitchFamily="18" charset="0"/>
              </a:rPr>
              <a:t>objectives</a:t>
            </a:r>
            <a:r>
              <a:rPr lang="pl-PL" sz="2000" dirty="0">
                <a:latin typeface="Centaur" panose="02030504050205020304" pitchFamily="18" charset="0"/>
              </a:rPr>
              <a:t> of program </a:t>
            </a:r>
            <a:r>
              <a:rPr lang="pl-PL" sz="2000" dirty="0" err="1">
                <a:latin typeface="Centaur" panose="02030504050205020304" pitchFamily="18" charset="0"/>
              </a:rPr>
              <a:t>are</a:t>
            </a:r>
            <a:r>
              <a:rPr lang="pl-PL" sz="2000" dirty="0">
                <a:latin typeface="Centaur" panose="02030504050205020304" pitchFamily="18" charset="0"/>
              </a:rPr>
              <a:t> to </a:t>
            </a:r>
            <a:r>
              <a:rPr lang="pl-PL" sz="2000" dirty="0" err="1">
                <a:latin typeface="Centaur" panose="02030504050205020304" pitchFamily="18" charset="0"/>
              </a:rPr>
              <a:t>improve</a:t>
            </a:r>
            <a:r>
              <a:rPr lang="pl-PL" sz="2000" dirty="0">
                <a:latin typeface="Centaur" panose="02030504050205020304" pitchFamily="18" charset="0"/>
              </a:rPr>
              <a:t> the Energy </a:t>
            </a:r>
            <a:r>
              <a:rPr lang="pl-PL" sz="2000" dirty="0" err="1">
                <a:latin typeface="Centaur" panose="02030504050205020304" pitchFamily="18" charset="0"/>
              </a:rPr>
              <a:t>efficiency</a:t>
            </a:r>
            <a:r>
              <a:rPr lang="pl-PL" sz="2000" dirty="0">
                <a:latin typeface="Centaur" panose="02030504050205020304" pitchFamily="18" charset="0"/>
              </a:rPr>
              <a:t> of single-family </a:t>
            </a:r>
            <a:r>
              <a:rPr lang="pl-PL" sz="2000" dirty="0" err="1">
                <a:latin typeface="Centaur" panose="02030504050205020304" pitchFamily="18" charset="0"/>
              </a:rPr>
              <a:t>houses</a:t>
            </a:r>
            <a:r>
              <a:rPr lang="pl-PL" sz="2000" dirty="0">
                <a:latin typeface="Centaur" panose="02030504050205020304" pitchFamily="18" charset="0"/>
              </a:rPr>
              <a:t> and </a:t>
            </a:r>
            <a:r>
              <a:rPr lang="pl-PL" sz="2000" dirty="0" err="1">
                <a:latin typeface="Centaur" panose="02030504050205020304" pitchFamily="18" charset="0"/>
              </a:rPr>
              <a:t>reduce</a:t>
            </a:r>
            <a:r>
              <a:rPr lang="pl-PL" sz="2000" dirty="0">
                <a:latin typeface="Centaur" panose="02030504050205020304" pitchFamily="18" charset="0"/>
              </a:rPr>
              <a:t> </a:t>
            </a:r>
            <a:r>
              <a:rPr lang="pl-PL" sz="2000" dirty="0" err="1">
                <a:latin typeface="Centaur" panose="02030504050205020304" pitchFamily="18" charset="0"/>
              </a:rPr>
              <a:t>dust</a:t>
            </a:r>
            <a:r>
              <a:rPr lang="pl-PL" sz="2000" dirty="0">
                <a:latin typeface="Centaur" panose="02030504050205020304" pitchFamily="18" charset="0"/>
              </a:rPr>
              <a:t> </a:t>
            </a:r>
            <a:r>
              <a:rPr lang="pl-PL" sz="2000" dirty="0" err="1">
                <a:latin typeface="Centaur" panose="02030504050205020304" pitchFamily="18" charset="0"/>
              </a:rPr>
              <a:t>emissions</a:t>
            </a:r>
            <a:r>
              <a:rPr lang="pl-PL" sz="2000" dirty="0">
                <a:latin typeface="Centaur" panose="02030504050205020304" pitchFamily="18" charset="0"/>
              </a:rPr>
              <a:t> to the </a:t>
            </a:r>
            <a:r>
              <a:rPr lang="pl-PL" sz="2000" dirty="0" err="1">
                <a:latin typeface="Centaur" panose="02030504050205020304" pitchFamily="18" charset="0"/>
              </a:rPr>
              <a:t>atmosphere</a:t>
            </a:r>
            <a:r>
              <a:rPr lang="pl-PL" sz="2000" dirty="0">
                <a:latin typeface="Centaur" panose="02030504050205020304" pitchFamily="18" charset="0"/>
              </a:rPr>
              <a:t>. It </a:t>
            </a:r>
            <a:r>
              <a:rPr lang="pl-PL" sz="2000" dirty="0" err="1">
                <a:latin typeface="Centaur" panose="02030504050205020304" pitchFamily="18" charset="0"/>
              </a:rPr>
              <a:t>will</a:t>
            </a:r>
            <a:r>
              <a:rPr lang="pl-PL" sz="2000" dirty="0">
                <a:latin typeface="Centaur" panose="02030504050205020304" pitchFamily="18" charset="0"/>
              </a:rPr>
              <a:t> be </a:t>
            </a:r>
            <a:r>
              <a:rPr lang="pl-PL" sz="2000" dirty="0" err="1">
                <a:latin typeface="Centaur" panose="02030504050205020304" pitchFamily="18" charset="0"/>
              </a:rPr>
              <a:t>achieved</a:t>
            </a:r>
            <a:r>
              <a:rPr lang="pl-PL" sz="2000" dirty="0">
                <a:latin typeface="Centaur" panose="02030504050205020304" pitchFamily="18" charset="0"/>
              </a:rPr>
              <a:t> </a:t>
            </a:r>
            <a:r>
              <a:rPr lang="pl-PL" sz="2000" dirty="0" err="1">
                <a:latin typeface="Centaur" panose="02030504050205020304" pitchFamily="18" charset="0"/>
              </a:rPr>
              <a:t>through</a:t>
            </a:r>
            <a:r>
              <a:rPr lang="pl-PL" sz="2000" dirty="0">
                <a:latin typeface="Centaur" panose="02030504050205020304" pitchFamily="18" charset="0"/>
              </a:rPr>
              <a:t> </a:t>
            </a:r>
            <a:r>
              <a:rPr lang="pl-PL" sz="2000" dirty="0" err="1">
                <a:latin typeface="Centaur" panose="02030504050205020304" pitchFamily="18" charset="0"/>
              </a:rPr>
              <a:t>thermomodernization</a:t>
            </a:r>
            <a:r>
              <a:rPr lang="pl-PL" sz="2000" dirty="0">
                <a:latin typeface="Centaur" panose="02030504050205020304" pitchFamily="18" charset="0"/>
              </a:rPr>
              <a:t> of </a:t>
            </a:r>
            <a:r>
              <a:rPr lang="pl-PL" sz="2000" dirty="0" err="1">
                <a:latin typeface="Centaur" panose="02030504050205020304" pitchFamily="18" charset="0"/>
              </a:rPr>
              <a:t>houses</a:t>
            </a:r>
            <a:r>
              <a:rPr lang="pl-PL" sz="2000" dirty="0">
                <a:latin typeface="Centaur" panose="02030504050205020304" pitchFamily="18" charset="0"/>
              </a:rPr>
              <a:t> and </a:t>
            </a:r>
            <a:r>
              <a:rPr lang="pl-PL" sz="2000" dirty="0" err="1">
                <a:latin typeface="Centaur" panose="02030504050205020304" pitchFamily="18" charset="0"/>
              </a:rPr>
              <a:t>replacement</a:t>
            </a:r>
            <a:r>
              <a:rPr lang="pl-PL" sz="2000" dirty="0">
                <a:latin typeface="Centaur" panose="02030504050205020304" pitchFamily="18" charset="0"/>
              </a:rPr>
              <a:t> of </a:t>
            </a:r>
            <a:r>
              <a:rPr lang="pl-PL" sz="2000" dirty="0" err="1">
                <a:latin typeface="Centaur" panose="02030504050205020304" pitchFamily="18" charset="0"/>
              </a:rPr>
              <a:t>furnaces</a:t>
            </a:r>
            <a:r>
              <a:rPr lang="pl-PL" sz="2000" dirty="0">
                <a:latin typeface="Centaur" panose="02030504050205020304" pitchFamily="18" charset="0"/>
              </a:rPr>
              <a:t>. </a:t>
            </a:r>
            <a:r>
              <a:rPr lang="en-US" sz="2000" dirty="0">
                <a:latin typeface="Centaur" panose="02030504050205020304" pitchFamily="18" charset="0"/>
              </a:rPr>
              <a:t>In order to help residents in furnace replacement, the European Union organized a subsidy program</a:t>
            </a:r>
            <a:r>
              <a:rPr lang="pl-PL" sz="2000" dirty="0">
                <a:latin typeface="Centaur" panose="02030504050205020304" pitchFamily="18" charset="0"/>
              </a:rPr>
              <a:t>.To </a:t>
            </a:r>
            <a:r>
              <a:rPr lang="pl-PL" sz="2000" dirty="0" err="1">
                <a:latin typeface="Centaur" panose="02030504050205020304" pitchFamily="18" charset="0"/>
              </a:rPr>
              <a:t>improve</a:t>
            </a:r>
            <a:r>
              <a:rPr lang="pl-PL" sz="2000" dirty="0">
                <a:latin typeface="Centaur" panose="02030504050205020304" pitchFamily="18" charset="0"/>
              </a:rPr>
              <a:t> the </a:t>
            </a:r>
            <a:r>
              <a:rPr lang="pl-PL" sz="2000" dirty="0" err="1">
                <a:latin typeface="Centaur" panose="02030504050205020304" pitchFamily="18" charset="0"/>
              </a:rPr>
              <a:t>quality</a:t>
            </a:r>
            <a:r>
              <a:rPr lang="pl-PL" sz="2000" dirty="0">
                <a:latin typeface="Centaur" panose="02030504050205020304" pitchFamily="18" charset="0"/>
              </a:rPr>
              <a:t> of the </a:t>
            </a:r>
            <a:r>
              <a:rPr lang="pl-PL" sz="2000" dirty="0" err="1">
                <a:latin typeface="Centaur" panose="02030504050205020304" pitchFamily="18" charset="0"/>
              </a:rPr>
              <a:t>air</a:t>
            </a:r>
            <a:r>
              <a:rPr lang="pl-PL" sz="2000" dirty="0">
                <a:latin typeface="Centaur" panose="02030504050205020304" pitchFamily="18" charset="0"/>
              </a:rPr>
              <a:t> in the country the </a:t>
            </a:r>
            <a:r>
              <a:rPr lang="pl-PL" sz="2000" dirty="0" err="1">
                <a:latin typeface="Centaur" panose="02030504050205020304" pitchFamily="18" charset="0"/>
              </a:rPr>
              <a:t>Polish</a:t>
            </a:r>
            <a:r>
              <a:rPr lang="pl-PL" sz="2000" dirty="0">
                <a:latin typeface="Centaur" panose="02030504050205020304" pitchFamily="18" charset="0"/>
              </a:rPr>
              <a:t> </a:t>
            </a:r>
            <a:r>
              <a:rPr lang="pl-PL" sz="2000" dirty="0" err="1">
                <a:latin typeface="Centaur" panose="02030504050205020304" pitchFamily="18" charset="0"/>
              </a:rPr>
              <a:t>government</a:t>
            </a:r>
            <a:r>
              <a:rPr lang="pl-PL" sz="2000" dirty="0">
                <a:latin typeface="Centaur" panose="02030504050205020304" pitchFamily="18" charset="0"/>
              </a:rPr>
              <a:t> </a:t>
            </a:r>
            <a:r>
              <a:rPr lang="pl-PL" sz="2000" dirty="0" err="1">
                <a:latin typeface="Centaur" panose="02030504050205020304" pitchFamily="18" charset="0"/>
              </a:rPr>
              <a:t>decided</a:t>
            </a:r>
            <a:r>
              <a:rPr lang="pl-PL" sz="2000" dirty="0">
                <a:latin typeface="Centaur" panose="02030504050205020304" pitchFamily="18" charset="0"/>
              </a:rPr>
              <a:t> to </a:t>
            </a:r>
            <a:r>
              <a:rPr lang="pl-PL" sz="2000" dirty="0" err="1">
                <a:latin typeface="Centaur" panose="02030504050205020304" pitchFamily="18" charset="0"/>
              </a:rPr>
              <a:t>introduce</a:t>
            </a:r>
            <a:r>
              <a:rPr lang="pl-PL" sz="2000" dirty="0">
                <a:latin typeface="Centaur" panose="02030504050205020304" pitchFamily="18" charset="0"/>
              </a:rPr>
              <a:t> </a:t>
            </a:r>
            <a:r>
              <a:rPr lang="pl-PL" sz="2000" dirty="0" err="1">
                <a:latin typeface="Centaur" panose="02030504050205020304" pitchFamily="18" charset="0"/>
              </a:rPr>
              <a:t>punishments</a:t>
            </a:r>
            <a:r>
              <a:rPr lang="pl-PL" sz="2000" dirty="0">
                <a:latin typeface="Centaur" panose="02030504050205020304" pitchFamily="18" charset="0"/>
              </a:rPr>
              <a:t> for  </a:t>
            </a:r>
            <a:r>
              <a:rPr lang="pl-PL" sz="2000" dirty="0" err="1">
                <a:latin typeface="Centaur" panose="02030504050205020304" pitchFamily="18" charset="0"/>
              </a:rPr>
              <a:t>rubbish</a:t>
            </a:r>
            <a:r>
              <a:rPr lang="pl-PL" sz="2000" dirty="0">
                <a:latin typeface="Centaur" panose="02030504050205020304" pitchFamily="18" charset="0"/>
              </a:rPr>
              <a:t> </a:t>
            </a:r>
            <a:r>
              <a:rPr lang="pl-PL" sz="2000" dirty="0" err="1">
                <a:latin typeface="Centaur" panose="02030504050205020304" pitchFamily="18" charset="0"/>
              </a:rPr>
              <a:t>smokers</a:t>
            </a:r>
            <a:r>
              <a:rPr lang="pl-PL" sz="2000" dirty="0">
                <a:latin typeface="Centaur" panose="02030504050205020304" pitchFamily="18" charset="0"/>
              </a:rPr>
              <a:t> in </a:t>
            </a:r>
            <a:r>
              <a:rPr lang="pl-PL" sz="2000" dirty="0" err="1">
                <a:latin typeface="Centaur" panose="02030504050205020304" pitchFamily="18" charset="0"/>
              </a:rPr>
              <a:t>furnaces</a:t>
            </a:r>
            <a:r>
              <a:rPr lang="pl-PL" sz="2000" dirty="0">
                <a:latin typeface="Centaur" panose="02030504050205020304" pitchFamily="18" charset="0"/>
              </a:rPr>
              <a:t>. As part the </a:t>
            </a:r>
            <a:r>
              <a:rPr lang="pl-PL" sz="2000" dirty="0" err="1">
                <a:latin typeface="Centaur" panose="02030504050205020304" pitchFamily="18" charset="0"/>
              </a:rPr>
              <a:t>Clean</a:t>
            </a:r>
            <a:r>
              <a:rPr lang="pl-PL" sz="2000" dirty="0">
                <a:latin typeface="Centaur" panose="02030504050205020304" pitchFamily="18" charset="0"/>
              </a:rPr>
              <a:t> </a:t>
            </a:r>
            <a:r>
              <a:rPr lang="pl-PL" sz="2000" dirty="0" err="1">
                <a:latin typeface="Centaur" panose="02030504050205020304" pitchFamily="18" charset="0"/>
              </a:rPr>
              <a:t>Air</a:t>
            </a:r>
            <a:r>
              <a:rPr lang="pl-PL" sz="2000" dirty="0">
                <a:latin typeface="Centaur" panose="02030504050205020304" pitchFamily="18" charset="0"/>
              </a:rPr>
              <a:t> </a:t>
            </a:r>
            <a:r>
              <a:rPr lang="pl-PL" sz="2000" dirty="0" err="1">
                <a:latin typeface="Centaur" panose="02030504050205020304" pitchFamily="18" charset="0"/>
              </a:rPr>
              <a:t>project</a:t>
            </a:r>
            <a:r>
              <a:rPr lang="pl-PL" sz="2000" dirty="0">
                <a:latin typeface="Centaur" panose="02030504050205020304" pitchFamily="18" charset="0"/>
              </a:rPr>
              <a:t> in </a:t>
            </a:r>
            <a:r>
              <a:rPr lang="pl-PL" sz="2000" dirty="0" err="1">
                <a:latin typeface="Centaur" panose="02030504050205020304" pitchFamily="18" charset="0"/>
              </a:rPr>
              <a:t>cities</a:t>
            </a:r>
            <a:r>
              <a:rPr lang="pl-PL" sz="2000" dirty="0">
                <a:latin typeface="Centaur" panose="02030504050205020304" pitchFamily="18" charset="0"/>
              </a:rPr>
              <a:t> </a:t>
            </a:r>
            <a:r>
              <a:rPr lang="pl-PL" sz="2000" dirty="0" err="1">
                <a:latin typeface="Centaur" panose="02030504050205020304" pitchFamily="18" charset="0"/>
              </a:rPr>
              <a:t>are</a:t>
            </a:r>
            <a:r>
              <a:rPr lang="pl-PL" sz="2000" dirty="0">
                <a:latin typeface="Centaur" panose="02030504050205020304" pitchFamily="18" charset="0"/>
              </a:rPr>
              <a:t> </a:t>
            </a:r>
            <a:r>
              <a:rPr lang="pl-PL" sz="2000" dirty="0" err="1">
                <a:latin typeface="Centaur" panose="02030504050205020304" pitchFamily="18" charset="0"/>
              </a:rPr>
              <a:t>organised</a:t>
            </a:r>
            <a:r>
              <a:rPr lang="pl-PL" sz="2000" dirty="0">
                <a:latin typeface="Centaur" panose="02030504050205020304" pitchFamily="18" charset="0"/>
              </a:rPr>
              <a:t> </a:t>
            </a:r>
            <a:r>
              <a:rPr lang="pl-PL" sz="2000" dirty="0" err="1">
                <a:latin typeface="Centaur" panose="02030504050205020304" pitchFamily="18" charset="0"/>
              </a:rPr>
              <a:t>lectures</a:t>
            </a:r>
            <a:r>
              <a:rPr lang="pl-PL" sz="2000" dirty="0">
                <a:latin typeface="Centaur" panose="02030504050205020304" pitchFamily="18" charset="0"/>
              </a:rPr>
              <a:t> </a:t>
            </a:r>
            <a:r>
              <a:rPr lang="pl-PL" sz="2000" dirty="0" err="1">
                <a:latin typeface="Centaur" panose="02030504050205020304" pitchFamily="18" charset="0"/>
              </a:rPr>
              <a:t>about</a:t>
            </a:r>
            <a:r>
              <a:rPr lang="pl-PL" sz="2000" dirty="0">
                <a:latin typeface="Centaur" panose="02030504050205020304" pitchFamily="18" charset="0"/>
              </a:rPr>
              <a:t> smog and </a:t>
            </a:r>
            <a:r>
              <a:rPr lang="pl-PL" sz="2000" dirty="0" err="1">
                <a:latin typeface="Centaur" panose="02030504050205020304" pitchFamily="18" charset="0"/>
              </a:rPr>
              <a:t>how</a:t>
            </a:r>
            <a:r>
              <a:rPr lang="pl-PL" sz="2000" dirty="0">
                <a:latin typeface="Centaur" panose="02030504050205020304" pitchFamily="18" charset="0"/>
              </a:rPr>
              <a:t> to </a:t>
            </a:r>
            <a:r>
              <a:rPr lang="pl-PL" sz="2000" dirty="0" err="1">
                <a:latin typeface="Centaur" panose="02030504050205020304" pitchFamily="18" charset="0"/>
              </a:rPr>
              <a:t>prevent</a:t>
            </a:r>
            <a:r>
              <a:rPr lang="pl-PL" sz="2000" dirty="0">
                <a:latin typeface="Centaur" panose="02030504050205020304" pitchFamily="18" charset="0"/>
              </a:rPr>
              <a:t> </a:t>
            </a:r>
            <a:r>
              <a:rPr lang="pl-PL" sz="2000" dirty="0" err="1">
                <a:latin typeface="Centaur" panose="02030504050205020304" pitchFamily="18" charset="0"/>
              </a:rPr>
              <a:t>it</a:t>
            </a:r>
            <a:r>
              <a:rPr lang="pl-PL" sz="2000" dirty="0">
                <a:latin typeface="Centaur" panose="02030504050205020304" pitchFamily="18" charset="0"/>
              </a:rPr>
              <a:t>. </a:t>
            </a:r>
            <a:r>
              <a:rPr lang="pl-PL" sz="2000" dirty="0" err="1">
                <a:latin typeface="Centaur" panose="02030504050205020304" pitchFamily="18" charset="0"/>
              </a:rPr>
              <a:t>An</a:t>
            </a:r>
            <a:r>
              <a:rPr lang="pl-PL" sz="2000" dirty="0">
                <a:latin typeface="Centaur" panose="02030504050205020304" pitchFamily="18" charset="0"/>
              </a:rPr>
              <a:t> </a:t>
            </a:r>
            <a:r>
              <a:rPr lang="pl-PL" sz="2000" dirty="0" err="1">
                <a:latin typeface="Centaur" panose="02030504050205020304" pitchFamily="18" charset="0"/>
              </a:rPr>
              <a:t>example</a:t>
            </a:r>
            <a:r>
              <a:rPr lang="pl-PL" sz="2000" dirty="0">
                <a:latin typeface="Centaur" panose="02030504050205020304" pitchFamily="18" charset="0"/>
              </a:rPr>
              <a:t> of a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that</a:t>
            </a:r>
            <a:r>
              <a:rPr lang="pl-PL" sz="2000" dirty="0">
                <a:latin typeface="Centaur" panose="02030504050205020304" pitchFamily="18" charset="0"/>
              </a:rPr>
              <a:t> </a:t>
            </a:r>
            <a:r>
              <a:rPr lang="pl-PL" sz="2000" dirty="0" err="1">
                <a:latin typeface="Centaur" panose="02030504050205020304" pitchFamily="18" charset="0"/>
              </a:rPr>
              <a:t>actively</a:t>
            </a:r>
            <a:r>
              <a:rPr lang="pl-PL" sz="2000" dirty="0">
                <a:latin typeface="Centaur" panose="02030504050205020304" pitchFamily="18" charset="0"/>
              </a:rPr>
              <a:t> </a:t>
            </a:r>
            <a:r>
              <a:rPr lang="pl-PL" sz="2000" dirty="0" err="1">
                <a:latin typeface="Centaur" panose="02030504050205020304" pitchFamily="18" charset="0"/>
              </a:rPr>
              <a:t>works</a:t>
            </a:r>
            <a:r>
              <a:rPr lang="pl-PL" sz="2000" dirty="0">
                <a:latin typeface="Centaur" panose="02030504050205020304" pitchFamily="18" charset="0"/>
              </a:rPr>
              <a:t> </a:t>
            </a:r>
            <a:r>
              <a:rPr lang="pl-PL" sz="2000" dirty="0" err="1">
                <a:latin typeface="Centaur" panose="02030504050205020304" pitchFamily="18" charset="0"/>
              </a:rPr>
              <a:t>against</a:t>
            </a:r>
            <a:r>
              <a:rPr lang="pl-PL" sz="2000" dirty="0">
                <a:latin typeface="Centaur" panose="02030504050205020304" pitchFamily="18" charset="0"/>
              </a:rPr>
              <a:t> smog </a:t>
            </a:r>
            <a:r>
              <a:rPr lang="pl-PL" sz="2000" dirty="0" err="1">
                <a:latin typeface="Centaur" panose="02030504050205020304" pitchFamily="18" charset="0"/>
              </a:rPr>
              <a:t>is</a:t>
            </a:r>
            <a:r>
              <a:rPr lang="pl-PL" sz="2000" dirty="0">
                <a:latin typeface="Centaur" panose="02030504050205020304" pitchFamily="18" charset="0"/>
              </a:rPr>
              <a:t> </a:t>
            </a:r>
            <a:r>
              <a:rPr lang="pl-PL" sz="2000" dirty="0" err="1">
                <a:latin typeface="Centaur" panose="02030504050205020304" pitchFamily="18" charset="0"/>
              </a:rPr>
              <a:t>Krakow</a:t>
            </a:r>
            <a:r>
              <a:rPr lang="pl-PL" sz="2000" dirty="0">
                <a:latin typeface="Centaur" panose="02030504050205020304" pitchFamily="18" charset="0"/>
              </a:rPr>
              <a:t>. From </a:t>
            </a:r>
            <a:r>
              <a:rPr lang="pl-PL" sz="2000" dirty="0" err="1">
                <a:latin typeface="Centaur" panose="02030504050205020304" pitchFamily="18" charset="0"/>
              </a:rPr>
              <a:t>September</a:t>
            </a:r>
            <a:r>
              <a:rPr lang="pl-PL" sz="2000" dirty="0">
                <a:latin typeface="Centaur" panose="02030504050205020304" pitchFamily="18" charset="0"/>
              </a:rPr>
              <a:t> 1 2019, in </a:t>
            </a:r>
            <a:r>
              <a:rPr lang="pl-PL" sz="2000" dirty="0" err="1">
                <a:latin typeface="Centaur" panose="02030504050205020304" pitchFamily="18" charset="0"/>
              </a:rPr>
              <a:t>Krakow</a:t>
            </a:r>
            <a:r>
              <a:rPr lang="pl-PL" sz="2000" dirty="0">
                <a:latin typeface="Centaur" panose="02030504050205020304" pitchFamily="18" charset="0"/>
              </a:rPr>
              <a:t>  was </a:t>
            </a:r>
            <a:r>
              <a:rPr lang="pl-PL" sz="2000" dirty="0" err="1">
                <a:latin typeface="Centaur" panose="02030504050205020304" pitchFamily="18" charset="0"/>
              </a:rPr>
              <a:t>introduced</a:t>
            </a:r>
            <a:r>
              <a:rPr lang="pl-PL" sz="2000" dirty="0">
                <a:latin typeface="Centaur" panose="02030504050205020304" pitchFamily="18" charset="0"/>
              </a:rPr>
              <a:t> a </a:t>
            </a:r>
            <a:r>
              <a:rPr lang="pl-PL" sz="2000" dirty="0" err="1">
                <a:latin typeface="Centaur" panose="02030504050205020304" pitchFamily="18" charset="0"/>
              </a:rPr>
              <a:t>ban</a:t>
            </a:r>
            <a:r>
              <a:rPr lang="pl-PL" sz="2000" dirty="0">
                <a:latin typeface="Centaur" panose="02030504050205020304" pitchFamily="18" charset="0"/>
              </a:rPr>
              <a:t> on </a:t>
            </a:r>
            <a:r>
              <a:rPr lang="pl-PL" sz="2000" dirty="0" err="1">
                <a:latin typeface="Centaur" panose="02030504050205020304" pitchFamily="18" charset="0"/>
              </a:rPr>
              <a:t>burning</a:t>
            </a:r>
            <a:r>
              <a:rPr lang="pl-PL" sz="2000" dirty="0">
                <a:latin typeface="Centaur" panose="02030504050205020304" pitchFamily="18" charset="0"/>
              </a:rPr>
              <a:t> </a:t>
            </a:r>
            <a:r>
              <a:rPr lang="pl-PL" sz="2000" dirty="0" err="1">
                <a:latin typeface="Centaur" panose="02030504050205020304" pitchFamily="18" charset="0"/>
              </a:rPr>
              <a:t>coal</a:t>
            </a:r>
            <a:r>
              <a:rPr lang="pl-PL" sz="2000" dirty="0">
                <a:latin typeface="Centaur" panose="02030504050205020304" pitchFamily="18" charset="0"/>
              </a:rPr>
              <a:t> and </a:t>
            </a:r>
            <a:r>
              <a:rPr lang="pl-PL" sz="2000" dirty="0" err="1">
                <a:latin typeface="Centaur" panose="02030504050205020304" pitchFamily="18" charset="0"/>
              </a:rPr>
              <a:t>wood</a:t>
            </a:r>
            <a:r>
              <a:rPr lang="pl-PL" sz="2000" dirty="0">
                <a:latin typeface="Centaur" panose="02030504050205020304" pitchFamily="18" charset="0"/>
              </a:rPr>
              <a:t> in </a:t>
            </a:r>
            <a:r>
              <a:rPr lang="pl-PL" sz="2000" dirty="0" err="1">
                <a:latin typeface="Centaur" panose="02030504050205020304" pitchFamily="18" charset="0"/>
              </a:rPr>
              <a:t>furnaces</a:t>
            </a:r>
            <a:r>
              <a:rPr lang="pl-PL" sz="2000" dirty="0">
                <a:latin typeface="Centaur" panose="02030504050205020304" pitchFamily="18" charset="0"/>
              </a:rPr>
              <a:t>. In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were</a:t>
            </a:r>
            <a:r>
              <a:rPr lang="pl-PL" sz="2000" dirty="0">
                <a:latin typeface="Centaur" panose="02030504050205020304" pitchFamily="18" charset="0"/>
              </a:rPr>
              <a:t> </a:t>
            </a:r>
            <a:r>
              <a:rPr lang="pl-PL" sz="2000" dirty="0" err="1">
                <a:latin typeface="Centaur" panose="02030504050205020304" pitchFamily="18" charset="0"/>
              </a:rPr>
              <a:t>also</a:t>
            </a:r>
            <a:r>
              <a:rPr lang="pl-PL" sz="2000" dirty="0">
                <a:latin typeface="Centaur" panose="02030504050205020304" pitchFamily="18" charset="0"/>
              </a:rPr>
              <a:t> </a:t>
            </a:r>
            <a:r>
              <a:rPr lang="pl-PL" sz="2000" dirty="0" err="1">
                <a:latin typeface="Centaur" panose="02030504050205020304" pitchFamily="18" charset="0"/>
              </a:rPr>
              <a:t>introduced</a:t>
            </a:r>
            <a:r>
              <a:rPr lang="pl-PL" sz="2000" dirty="0">
                <a:latin typeface="Centaur" panose="02030504050205020304" pitchFamily="18" charset="0"/>
              </a:rPr>
              <a:t> </a:t>
            </a:r>
            <a:r>
              <a:rPr lang="pl-PL" sz="2000" dirty="0" err="1">
                <a:latin typeface="Centaur" panose="02030504050205020304" pitchFamily="18" charset="0"/>
              </a:rPr>
              <a:t>higher</a:t>
            </a:r>
            <a:r>
              <a:rPr lang="pl-PL" sz="2000" dirty="0">
                <a:latin typeface="Centaur" panose="02030504050205020304" pitchFamily="18" charset="0"/>
              </a:rPr>
              <a:t> </a:t>
            </a:r>
            <a:r>
              <a:rPr lang="pl-PL" sz="2000" dirty="0" err="1">
                <a:latin typeface="Centaur" panose="02030504050205020304" pitchFamily="18" charset="0"/>
              </a:rPr>
              <a:t>prices</a:t>
            </a:r>
            <a:r>
              <a:rPr lang="pl-PL" sz="2000" dirty="0">
                <a:latin typeface="Centaur" panose="02030504050205020304" pitchFamily="18" charset="0"/>
              </a:rPr>
              <a:t> for parking </a:t>
            </a:r>
            <a:r>
              <a:rPr lang="pl-PL" sz="2000" dirty="0" err="1">
                <a:latin typeface="Centaur" panose="02030504050205020304" pitchFamily="18" charset="0"/>
              </a:rPr>
              <a:t>cars</a:t>
            </a:r>
            <a:r>
              <a:rPr lang="pl-PL" sz="2000" dirty="0">
                <a:latin typeface="Centaur" panose="02030504050205020304" pitchFamily="18" charset="0"/>
              </a:rPr>
              <a:t> in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center</a:t>
            </a:r>
            <a:r>
              <a:rPr lang="pl-PL" sz="2000" dirty="0">
                <a:latin typeface="Centaur" panose="02030504050205020304" pitchFamily="18" charset="0"/>
              </a:rPr>
              <a:t>.</a:t>
            </a:r>
          </a:p>
        </p:txBody>
      </p:sp>
      <p:pic>
        <p:nvPicPr>
          <p:cNvPr id="3080" name="Picture 8" descr="Znalezione obrazy dla zapytania co polska robi w walce ze smogiem">
            <a:extLst>
              <a:ext uri="{FF2B5EF4-FFF2-40B4-BE49-F238E27FC236}">
                <a16:creationId xmlns:a16="http://schemas.microsoft.com/office/drawing/2014/main" id="{BC74F337-1E1E-437E-BDD4-51EC2FD95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37" y="1845784"/>
            <a:ext cx="5016161" cy="2823530"/>
          </a:xfrm>
          <a:prstGeom prst="rect">
            <a:avLst/>
          </a:prstGeom>
          <a:noFill/>
          <a:extLst>
            <a:ext uri="{909E8E84-426E-40DD-AFC4-6F175D3DCCD1}">
              <a14:hiddenFill xmlns:a14="http://schemas.microsoft.com/office/drawing/2010/main">
                <a:solidFill>
                  <a:srgbClr val="FFFFFF"/>
                </a:solidFill>
              </a14:hiddenFill>
            </a:ext>
          </a:extLst>
        </p:spPr>
      </p:pic>
      <p:sp>
        <p:nvSpPr>
          <p:cNvPr id="4" name="Strzałka: w prawo 3">
            <a:hlinkClick r:id="rId3" action="ppaction://hlinksldjump"/>
            <a:extLst>
              <a:ext uri="{FF2B5EF4-FFF2-40B4-BE49-F238E27FC236}">
                <a16:creationId xmlns:a16="http://schemas.microsoft.com/office/drawing/2014/main" id="{36B602B1-9D0B-44BA-8FE8-671D781246CB}"/>
              </a:ext>
            </a:extLst>
          </p:cNvPr>
          <p:cNvSpPr/>
          <p:nvPr/>
        </p:nvSpPr>
        <p:spPr>
          <a:xfrm rot="10800000">
            <a:off x="541537" y="6178860"/>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40667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8" name="Rectangle 17">
            <a:extLst>
              <a:ext uri="{FF2B5EF4-FFF2-40B4-BE49-F238E27FC236}">
                <a16:creationId xmlns:a16="http://schemas.microsoft.com/office/drawing/2014/main" id="{86817BFA-9939-42FC-97E6-1DDD23A3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4C4F977-CDDE-402E-B4F0-84B5572E7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ytuł 1">
            <a:extLst>
              <a:ext uri="{FF2B5EF4-FFF2-40B4-BE49-F238E27FC236}">
                <a16:creationId xmlns:a16="http://schemas.microsoft.com/office/drawing/2014/main" id="{02781272-4FA2-434B-BEF3-CA147A8C89AB}"/>
              </a:ext>
            </a:extLst>
          </p:cNvPr>
          <p:cNvSpPr>
            <a:spLocks noGrp="1"/>
          </p:cNvSpPr>
          <p:nvPr>
            <p:ph type="title"/>
          </p:nvPr>
        </p:nvSpPr>
        <p:spPr>
          <a:xfrm>
            <a:off x="5467351" y="300037"/>
            <a:ext cx="6643988" cy="841376"/>
          </a:xfrm>
        </p:spPr>
        <p:txBody>
          <a:bodyPr vert="horz" lIns="91440" tIns="45720" rIns="91440" bIns="45720" rtlCol="0" anchor="b">
            <a:normAutofit/>
          </a:bodyPr>
          <a:lstStyle/>
          <a:p>
            <a:pPr algn="l"/>
            <a:r>
              <a:rPr lang="en-US" sz="3200" dirty="0">
                <a:latin typeface="Centaur" panose="02030504050205020304" pitchFamily="18" charset="0"/>
              </a:rPr>
              <a:t>What is done locally ? </a:t>
            </a:r>
          </a:p>
        </p:txBody>
      </p:sp>
      <p:sp>
        <p:nvSpPr>
          <p:cNvPr id="4" name="Symbol zastępczy zawartości 3">
            <a:extLst>
              <a:ext uri="{FF2B5EF4-FFF2-40B4-BE49-F238E27FC236}">
                <a16:creationId xmlns:a16="http://schemas.microsoft.com/office/drawing/2014/main" id="{49F94469-DDFF-4770-B018-7F3287AAA918}"/>
              </a:ext>
            </a:extLst>
          </p:cNvPr>
          <p:cNvSpPr>
            <a:spLocks noGrp="1"/>
          </p:cNvSpPr>
          <p:nvPr>
            <p:ph sz="half" idx="2"/>
          </p:nvPr>
        </p:nvSpPr>
        <p:spPr>
          <a:xfrm>
            <a:off x="861134" y="1663978"/>
            <a:ext cx="4560903" cy="4425396"/>
          </a:xfrm>
        </p:spPr>
        <p:txBody>
          <a:bodyPr vert="horz" lIns="91440" tIns="45720" rIns="91440" bIns="45720" rtlCol="0">
            <a:normAutofit/>
          </a:bodyPr>
          <a:lstStyle/>
          <a:p>
            <a:pPr marL="0" indent="0">
              <a:buNone/>
            </a:pPr>
            <a:r>
              <a:rPr lang="pl-PL" sz="2000" dirty="0">
                <a:latin typeface="Centaur" panose="02030504050205020304" pitchFamily="18" charset="0"/>
              </a:rPr>
              <a:t>Grójec </a:t>
            </a:r>
            <a:r>
              <a:rPr lang="pl-PL" sz="2000" dirty="0" err="1">
                <a:latin typeface="Centaur" panose="02030504050205020304" pitchFamily="18" charset="0"/>
              </a:rPr>
              <a:t>boasts</a:t>
            </a:r>
            <a:r>
              <a:rPr lang="pl-PL" sz="2000" dirty="0">
                <a:latin typeface="Centaur" panose="02030504050205020304" pitchFamily="18" charset="0"/>
              </a:rPr>
              <a:t> </a:t>
            </a:r>
            <a:r>
              <a:rPr lang="pl-PL" sz="2000" dirty="0" err="1">
                <a:latin typeface="Centaur" panose="02030504050205020304" pitchFamily="18" charset="0"/>
              </a:rPr>
              <a:t>very</a:t>
            </a:r>
            <a:r>
              <a:rPr lang="pl-PL" sz="2000" dirty="0">
                <a:latin typeface="Centaur" panose="02030504050205020304" pitchFamily="18" charset="0"/>
              </a:rPr>
              <a:t> </a:t>
            </a:r>
            <a:r>
              <a:rPr lang="pl-PL" sz="2000" dirty="0" err="1">
                <a:latin typeface="Centaur" panose="02030504050205020304" pitchFamily="18" charset="0"/>
              </a:rPr>
              <a:t>good</a:t>
            </a:r>
            <a:r>
              <a:rPr lang="pl-PL" sz="2000" dirty="0">
                <a:latin typeface="Centaur" panose="02030504050205020304" pitchFamily="18" charset="0"/>
              </a:rPr>
              <a:t> </a:t>
            </a:r>
            <a:r>
              <a:rPr lang="pl-PL" sz="2000" dirty="0" err="1">
                <a:latin typeface="Centaur" panose="02030504050205020304" pitchFamily="18" charset="0"/>
              </a:rPr>
              <a:t>air</a:t>
            </a:r>
            <a:r>
              <a:rPr lang="pl-PL" sz="2000" dirty="0">
                <a:latin typeface="Centaur" panose="02030504050205020304" pitchFamily="18" charset="0"/>
              </a:rPr>
              <a:t> </a:t>
            </a:r>
            <a:r>
              <a:rPr lang="pl-PL" sz="2000" dirty="0" err="1">
                <a:latin typeface="Centaur" panose="02030504050205020304" pitchFamily="18" charset="0"/>
              </a:rPr>
              <a:t>quality</a:t>
            </a:r>
            <a:r>
              <a:rPr lang="pl-PL" sz="2000" dirty="0">
                <a:latin typeface="Centaur" panose="02030504050205020304" pitchFamily="18" charset="0"/>
              </a:rPr>
              <a:t>.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government</a:t>
            </a:r>
            <a:r>
              <a:rPr lang="pl-PL" sz="2000" dirty="0">
                <a:latin typeface="Centaur" panose="02030504050205020304" pitchFamily="18" charset="0"/>
              </a:rPr>
              <a:t> </a:t>
            </a:r>
            <a:r>
              <a:rPr lang="pl-PL" sz="2000" dirty="0" err="1">
                <a:latin typeface="Centaur" panose="02030504050205020304" pitchFamily="18" charset="0"/>
              </a:rPr>
              <a:t>are</a:t>
            </a:r>
            <a:r>
              <a:rPr lang="pl-PL" sz="2000" dirty="0">
                <a:latin typeface="Centaur" panose="02030504050205020304" pitchFamily="18" charset="0"/>
              </a:rPr>
              <a:t> </a:t>
            </a:r>
            <a:r>
              <a:rPr lang="pl-PL" sz="2000" dirty="0" err="1">
                <a:latin typeface="Centaur" panose="02030504050205020304" pitchFamily="18" charset="0"/>
              </a:rPr>
              <a:t>really</a:t>
            </a:r>
            <a:r>
              <a:rPr lang="pl-PL" sz="2000" dirty="0">
                <a:latin typeface="Centaur" panose="02030504050205020304" pitchFamily="18" charset="0"/>
              </a:rPr>
              <a:t> </a:t>
            </a:r>
            <a:r>
              <a:rPr lang="pl-PL" sz="2000" dirty="0" err="1">
                <a:latin typeface="Centaur" panose="02030504050205020304" pitchFamily="18" charset="0"/>
              </a:rPr>
              <a:t>involved</a:t>
            </a:r>
            <a:r>
              <a:rPr lang="pl-PL" sz="2000" dirty="0">
                <a:latin typeface="Centaur" panose="02030504050205020304" pitchFamily="18" charset="0"/>
              </a:rPr>
              <a:t> in the </a:t>
            </a:r>
            <a:r>
              <a:rPr lang="pl-PL" sz="2000" dirty="0" err="1">
                <a:latin typeface="Centaur" panose="02030504050205020304" pitchFamily="18" charset="0"/>
              </a:rPr>
              <a:t>fight</a:t>
            </a:r>
            <a:r>
              <a:rPr lang="pl-PL" sz="2000" dirty="0">
                <a:latin typeface="Centaur" panose="02030504050205020304" pitchFamily="18" charset="0"/>
              </a:rPr>
              <a:t> </a:t>
            </a:r>
            <a:r>
              <a:rPr lang="pl-PL" sz="2000" dirty="0" err="1">
                <a:latin typeface="Centaur" panose="02030504050205020304" pitchFamily="18" charset="0"/>
              </a:rPr>
              <a:t>against</a:t>
            </a:r>
            <a:r>
              <a:rPr lang="pl-PL" sz="2000" dirty="0">
                <a:latin typeface="Centaur" panose="02030504050205020304" pitchFamily="18" charset="0"/>
              </a:rPr>
              <a:t> smog in Grójec. In order to </a:t>
            </a:r>
            <a:r>
              <a:rPr lang="pl-PL" sz="2000" dirty="0" err="1">
                <a:latin typeface="Centaur" panose="02030504050205020304" pitchFamily="18" charset="0"/>
              </a:rPr>
              <a:t>encourage</a:t>
            </a:r>
            <a:r>
              <a:rPr lang="pl-PL" sz="2000" dirty="0">
                <a:latin typeface="Centaur" panose="02030504050205020304" pitchFamily="18" charset="0"/>
              </a:rPr>
              <a:t> </a:t>
            </a:r>
            <a:r>
              <a:rPr lang="pl-PL" sz="2000" dirty="0" err="1">
                <a:latin typeface="Centaur" panose="02030504050205020304" pitchFamily="18" charset="0"/>
              </a:rPr>
              <a:t>residents</a:t>
            </a:r>
            <a:r>
              <a:rPr lang="pl-PL" sz="2000" dirty="0">
                <a:latin typeface="Centaur" panose="02030504050205020304" pitchFamily="18" charset="0"/>
              </a:rPr>
              <a:t> to </a:t>
            </a:r>
            <a:r>
              <a:rPr lang="pl-PL" sz="2000" dirty="0" err="1">
                <a:latin typeface="Centaur" panose="02030504050205020304" pitchFamily="18" charset="0"/>
              </a:rPr>
              <a:t>replace</a:t>
            </a:r>
            <a:r>
              <a:rPr lang="pl-PL" sz="2000" dirty="0">
                <a:latin typeface="Centaur" panose="02030504050205020304" pitchFamily="18" charset="0"/>
              </a:rPr>
              <a:t> </a:t>
            </a:r>
            <a:r>
              <a:rPr lang="pl-PL" sz="2000" dirty="0" err="1">
                <a:latin typeface="Centaur" panose="02030504050205020304" pitchFamily="18" charset="0"/>
              </a:rPr>
              <a:t>cars</a:t>
            </a:r>
            <a:r>
              <a:rPr lang="pl-PL" sz="2000" dirty="0">
                <a:latin typeface="Centaur" panose="02030504050205020304" pitchFamily="18" charset="0"/>
              </a:rPr>
              <a:t> with </a:t>
            </a:r>
            <a:r>
              <a:rPr lang="pl-PL" sz="2000" dirty="0" err="1">
                <a:latin typeface="Centaur" panose="02030504050205020304" pitchFamily="18" charset="0"/>
              </a:rPr>
              <a:t>bicycles</a:t>
            </a:r>
            <a:r>
              <a:rPr lang="pl-PL" sz="2000" dirty="0">
                <a:latin typeface="Centaur" panose="02030504050205020304" pitchFamily="18" charset="0"/>
              </a:rPr>
              <a:t>, the </a:t>
            </a:r>
            <a:r>
              <a:rPr lang="pl-PL" sz="2000" dirty="0" err="1">
                <a:latin typeface="Centaur" panose="02030504050205020304" pitchFamily="18" charset="0"/>
              </a:rPr>
              <a:t>mayor</a:t>
            </a:r>
            <a:r>
              <a:rPr lang="pl-PL" sz="2000" dirty="0">
                <a:latin typeface="Centaur" panose="02030504050205020304" pitchFamily="18" charset="0"/>
              </a:rPr>
              <a:t> of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commutes</a:t>
            </a:r>
            <a:r>
              <a:rPr lang="pl-PL" sz="2000" dirty="0">
                <a:latin typeface="Centaur" panose="02030504050205020304" pitchFamily="18" charset="0"/>
              </a:rPr>
              <a:t> by </a:t>
            </a:r>
            <a:r>
              <a:rPr lang="pl-PL" sz="2000" dirty="0" err="1">
                <a:latin typeface="Centaur" panose="02030504050205020304" pitchFamily="18" charset="0"/>
              </a:rPr>
              <a:t>bicycle</a:t>
            </a:r>
            <a:r>
              <a:rPr lang="pl-PL" sz="2000" dirty="0">
                <a:latin typeface="Centaur" panose="02030504050205020304" pitchFamily="18" charset="0"/>
              </a:rPr>
              <a:t>. In the </a:t>
            </a:r>
            <a:r>
              <a:rPr lang="pl-PL" sz="2000" dirty="0" err="1">
                <a:latin typeface="Centaur" panose="02030504050205020304" pitchFamily="18" charset="0"/>
              </a:rPr>
              <a:t>schools</a:t>
            </a:r>
            <a:r>
              <a:rPr lang="pl-PL" sz="2000" dirty="0">
                <a:latin typeface="Centaur" panose="02030504050205020304" pitchFamily="18" charset="0"/>
              </a:rPr>
              <a:t> in the Grójec </a:t>
            </a:r>
            <a:r>
              <a:rPr lang="pl-PL" sz="2000" dirty="0" err="1">
                <a:latin typeface="Centaur" panose="02030504050205020304" pitchFamily="18" charset="0"/>
              </a:rPr>
              <a:t>commune</a:t>
            </a:r>
            <a:r>
              <a:rPr lang="pl-PL" sz="2000" dirty="0">
                <a:latin typeface="Centaur" panose="02030504050205020304" pitchFamily="18" charset="0"/>
              </a:rPr>
              <a:t> </a:t>
            </a:r>
            <a:r>
              <a:rPr lang="pl-PL" sz="2000" dirty="0" err="1">
                <a:latin typeface="Centaur" panose="02030504050205020304" pitchFamily="18" charset="0"/>
              </a:rPr>
              <a:t>were</a:t>
            </a:r>
            <a:r>
              <a:rPr lang="pl-PL" sz="2000" dirty="0">
                <a:latin typeface="Centaur" panose="02030504050205020304" pitchFamily="18" charset="0"/>
              </a:rPr>
              <a:t> </a:t>
            </a:r>
            <a:r>
              <a:rPr lang="pl-PL" sz="2000" dirty="0" err="1">
                <a:latin typeface="Centaur" panose="02030504050205020304" pitchFamily="18" charset="0"/>
              </a:rPr>
              <a:t>conducted</a:t>
            </a:r>
            <a:r>
              <a:rPr lang="pl-PL" sz="2000" dirty="0">
                <a:latin typeface="Centaur" panose="02030504050205020304" pitchFamily="18" charset="0"/>
              </a:rPr>
              <a:t> </a:t>
            </a:r>
            <a:r>
              <a:rPr lang="pl-PL" sz="2000" dirty="0" err="1">
                <a:latin typeface="Centaur" panose="02030504050205020304" pitchFamily="18" charset="0"/>
              </a:rPr>
              <a:t>lessons</a:t>
            </a:r>
            <a:r>
              <a:rPr lang="pl-PL" sz="2000" dirty="0">
                <a:latin typeface="Centaur" panose="02030504050205020304" pitchFamily="18" charset="0"/>
              </a:rPr>
              <a:t> </a:t>
            </a:r>
            <a:r>
              <a:rPr lang="pl-PL" sz="2000" dirty="0" err="1">
                <a:latin typeface="Centaur" panose="02030504050205020304" pitchFamily="18" charset="0"/>
              </a:rPr>
              <a:t>educating</a:t>
            </a:r>
            <a:r>
              <a:rPr lang="pl-PL" sz="2000" dirty="0">
                <a:latin typeface="Centaur" panose="02030504050205020304" pitchFamily="18" charset="0"/>
              </a:rPr>
              <a:t> </a:t>
            </a:r>
            <a:r>
              <a:rPr lang="pl-PL" sz="2000" dirty="0" err="1">
                <a:latin typeface="Centaur" panose="02030504050205020304" pitchFamily="18" charset="0"/>
              </a:rPr>
              <a:t>children</a:t>
            </a:r>
            <a:r>
              <a:rPr lang="pl-PL" sz="2000" dirty="0">
                <a:latin typeface="Centaur" panose="02030504050205020304" pitchFamily="18" charset="0"/>
              </a:rPr>
              <a:t> </a:t>
            </a:r>
            <a:r>
              <a:rPr lang="pl-PL" sz="2000" dirty="0" err="1">
                <a:latin typeface="Centaur" panose="02030504050205020304" pitchFamily="18" charset="0"/>
              </a:rPr>
              <a:t>about</a:t>
            </a:r>
            <a:r>
              <a:rPr lang="pl-PL" sz="2000" dirty="0">
                <a:latin typeface="Centaur" panose="02030504050205020304" pitchFamily="18" charset="0"/>
              </a:rPr>
              <a:t> smog. </a:t>
            </a:r>
            <a:r>
              <a:rPr lang="pl-PL" sz="2000" dirty="0" err="1">
                <a:latin typeface="Centaur" panose="02030504050205020304" pitchFamily="18" charset="0"/>
              </a:rPr>
              <a:t>An</a:t>
            </a:r>
            <a:r>
              <a:rPr lang="pl-PL" sz="2000" dirty="0">
                <a:latin typeface="Centaur" panose="02030504050205020304" pitchFamily="18" charset="0"/>
              </a:rPr>
              <a:t> </a:t>
            </a:r>
            <a:r>
              <a:rPr lang="pl-PL" sz="2000" dirty="0" err="1">
                <a:latin typeface="Centaur" panose="02030504050205020304" pitchFamily="18" charset="0"/>
              </a:rPr>
              <a:t>example</a:t>
            </a:r>
            <a:r>
              <a:rPr lang="pl-PL" sz="2000" dirty="0">
                <a:latin typeface="Centaur" panose="02030504050205020304" pitchFamily="18" charset="0"/>
              </a:rPr>
              <a:t> of </a:t>
            </a:r>
            <a:r>
              <a:rPr lang="pl-PL" sz="2000" dirty="0" err="1">
                <a:latin typeface="Centaur" panose="02030504050205020304" pitchFamily="18" charset="0"/>
              </a:rPr>
              <a:t>such</a:t>
            </a:r>
            <a:r>
              <a:rPr lang="pl-PL" sz="2000" dirty="0">
                <a:latin typeface="Centaur" panose="02030504050205020304" pitchFamily="18" charset="0"/>
              </a:rPr>
              <a:t> </a:t>
            </a:r>
            <a:r>
              <a:rPr lang="pl-PL" sz="2000" dirty="0" err="1">
                <a:latin typeface="Centaur" panose="02030504050205020304" pitchFamily="18" charset="0"/>
              </a:rPr>
              <a:t>school</a:t>
            </a:r>
            <a:r>
              <a:rPr lang="pl-PL" sz="2000" dirty="0">
                <a:latin typeface="Centaur" panose="02030504050205020304" pitchFamily="18" charset="0"/>
              </a:rPr>
              <a:t> </a:t>
            </a:r>
            <a:r>
              <a:rPr lang="pl-PL" sz="2000" dirty="0" err="1">
                <a:latin typeface="Centaur" panose="02030504050205020304" pitchFamily="18" charset="0"/>
              </a:rPr>
              <a:t>is</a:t>
            </a:r>
            <a:r>
              <a:rPr lang="pl-PL" sz="2000" dirty="0">
                <a:latin typeface="Centaur" panose="02030504050205020304" pitchFamily="18" charset="0"/>
              </a:rPr>
              <a:t> the </a:t>
            </a:r>
            <a:r>
              <a:rPr lang="pl-PL" sz="2000" dirty="0" err="1">
                <a:latin typeface="Centaur" panose="02030504050205020304" pitchFamily="18" charset="0"/>
              </a:rPr>
              <a:t>primary</a:t>
            </a:r>
            <a:r>
              <a:rPr lang="pl-PL" sz="2000" dirty="0">
                <a:latin typeface="Centaur" panose="02030504050205020304" pitchFamily="18" charset="0"/>
              </a:rPr>
              <a:t> </a:t>
            </a:r>
            <a:r>
              <a:rPr lang="pl-PL" sz="2000" dirty="0" err="1">
                <a:latin typeface="Centaur" panose="02030504050205020304" pitchFamily="18" charset="0"/>
              </a:rPr>
              <a:t>school</a:t>
            </a:r>
            <a:r>
              <a:rPr lang="pl-PL" sz="2000" dirty="0">
                <a:latin typeface="Centaur" panose="02030504050205020304" pitchFamily="18" charset="0"/>
              </a:rPr>
              <a:t> in Częstoniew.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also</a:t>
            </a:r>
            <a:r>
              <a:rPr lang="pl-PL" sz="2000" dirty="0">
                <a:latin typeface="Centaur" panose="02030504050205020304" pitchFamily="18" charset="0"/>
              </a:rPr>
              <a:t> </a:t>
            </a:r>
            <a:r>
              <a:rPr lang="pl-PL" sz="2000" dirty="0" err="1">
                <a:latin typeface="Centaur" panose="02030504050205020304" pitchFamily="18" charset="0"/>
              </a:rPr>
              <a:t>conducted</a:t>
            </a:r>
            <a:r>
              <a:rPr lang="pl-PL" sz="2000" dirty="0">
                <a:latin typeface="Centaur" panose="02030504050205020304" pitchFamily="18" charset="0"/>
              </a:rPr>
              <a:t> a </a:t>
            </a:r>
            <a:r>
              <a:rPr lang="pl-PL" sz="2000" dirty="0" err="1">
                <a:latin typeface="Centaur" panose="02030504050205020304" pitchFamily="18" charset="0"/>
              </a:rPr>
              <a:t>lecture</a:t>
            </a:r>
            <a:r>
              <a:rPr lang="pl-PL" sz="2000" dirty="0">
                <a:latin typeface="Centaur" panose="02030504050205020304" pitchFamily="18" charset="0"/>
              </a:rPr>
              <a:t> on smog </a:t>
            </a:r>
            <a:r>
              <a:rPr lang="pl-PL" sz="2000" dirty="0" err="1">
                <a:latin typeface="Centaur" panose="02030504050205020304" pitchFamily="18" charset="0"/>
              </a:rPr>
              <a:t>implemented</a:t>
            </a:r>
            <a:r>
              <a:rPr lang="pl-PL" sz="2000" dirty="0">
                <a:latin typeface="Centaur" panose="02030504050205020304" pitchFamily="18" charset="0"/>
              </a:rPr>
              <a:t> from the </a:t>
            </a:r>
            <a:r>
              <a:rPr lang="pl-PL" sz="2000" dirty="0" err="1">
                <a:latin typeface="Centaur" panose="02030504050205020304" pitchFamily="18" charset="0"/>
              </a:rPr>
              <a:t>Clean</a:t>
            </a:r>
            <a:r>
              <a:rPr lang="pl-PL" sz="2000" dirty="0">
                <a:latin typeface="Centaur" panose="02030504050205020304" pitchFamily="18" charset="0"/>
              </a:rPr>
              <a:t> </a:t>
            </a:r>
            <a:r>
              <a:rPr lang="pl-PL" sz="2000" dirty="0" err="1">
                <a:latin typeface="Centaur" panose="02030504050205020304" pitchFamily="18" charset="0"/>
              </a:rPr>
              <a:t>Air</a:t>
            </a:r>
            <a:r>
              <a:rPr lang="pl-PL" sz="2000" dirty="0">
                <a:latin typeface="Centaur" panose="02030504050205020304" pitchFamily="18" charset="0"/>
              </a:rPr>
              <a:t> </a:t>
            </a:r>
            <a:r>
              <a:rPr lang="pl-PL" sz="2000" dirty="0" err="1">
                <a:latin typeface="Centaur" panose="02030504050205020304" pitchFamily="18" charset="0"/>
              </a:rPr>
              <a:t>project</a:t>
            </a:r>
            <a:r>
              <a:rPr lang="pl-PL" sz="2000" dirty="0">
                <a:latin typeface="Centaur" panose="02030504050205020304" pitchFamily="18" charset="0"/>
              </a:rPr>
              <a:t>. In the </a:t>
            </a:r>
            <a:r>
              <a:rPr lang="pl-PL" sz="2000" dirty="0" err="1">
                <a:latin typeface="Centaur" panose="02030504050205020304" pitchFamily="18" charset="0"/>
              </a:rPr>
              <a:t>autumn</a:t>
            </a:r>
            <a:r>
              <a:rPr lang="pl-PL" sz="2000" dirty="0">
                <a:latin typeface="Centaur" panose="02030504050205020304" pitchFamily="18" charset="0"/>
              </a:rPr>
              <a:t> and </a:t>
            </a:r>
            <a:r>
              <a:rPr lang="pl-PL" sz="2000" dirty="0" err="1">
                <a:latin typeface="Centaur" panose="02030504050205020304" pitchFamily="18" charset="0"/>
              </a:rPr>
              <a:t>winter</a:t>
            </a:r>
            <a:r>
              <a:rPr lang="pl-PL" sz="2000" dirty="0">
                <a:latin typeface="Centaur" panose="02030504050205020304" pitchFamily="18" charset="0"/>
              </a:rPr>
              <a:t> period, the </a:t>
            </a:r>
            <a:r>
              <a:rPr lang="pl-PL" sz="2000" dirty="0" err="1">
                <a:latin typeface="Centaur" panose="02030504050205020304" pitchFamily="18" charset="0"/>
              </a:rPr>
              <a:t>city</a:t>
            </a:r>
            <a:r>
              <a:rPr lang="pl-PL" sz="2000" dirty="0">
                <a:latin typeface="Centaur" panose="02030504050205020304" pitchFamily="18" charset="0"/>
              </a:rPr>
              <a:t> </a:t>
            </a:r>
            <a:r>
              <a:rPr lang="pl-PL" sz="2000" dirty="0" err="1">
                <a:latin typeface="Centaur" panose="02030504050205020304" pitchFamily="18" charset="0"/>
              </a:rPr>
              <a:t>guard</a:t>
            </a:r>
            <a:r>
              <a:rPr lang="pl-PL" sz="2000" dirty="0">
                <a:latin typeface="Centaur" panose="02030504050205020304" pitchFamily="18" charset="0"/>
              </a:rPr>
              <a:t> </a:t>
            </a:r>
            <a:r>
              <a:rPr lang="pl-PL" sz="2000" dirty="0" err="1">
                <a:latin typeface="Centaur" panose="02030504050205020304" pitchFamily="18" charset="0"/>
              </a:rPr>
              <a:t>conducts</a:t>
            </a:r>
            <a:r>
              <a:rPr lang="pl-PL" sz="2000" dirty="0">
                <a:latin typeface="Centaur" panose="02030504050205020304" pitchFamily="18" charset="0"/>
              </a:rPr>
              <a:t> </a:t>
            </a:r>
            <a:r>
              <a:rPr lang="pl-PL" sz="2000" dirty="0" err="1">
                <a:latin typeface="Centaur" panose="02030504050205020304" pitchFamily="18" charset="0"/>
              </a:rPr>
              <a:t>inspections</a:t>
            </a:r>
            <a:r>
              <a:rPr lang="pl-PL" sz="2000" dirty="0">
                <a:latin typeface="Centaur" panose="02030504050205020304" pitchFamily="18" charset="0"/>
              </a:rPr>
              <a:t> </a:t>
            </a:r>
            <a:r>
              <a:rPr lang="pl-PL" sz="2000" dirty="0" err="1">
                <a:latin typeface="Centaur" panose="02030504050205020304" pitchFamily="18" charset="0"/>
              </a:rPr>
              <a:t>related</a:t>
            </a:r>
            <a:r>
              <a:rPr lang="pl-PL" sz="2000" dirty="0">
                <a:latin typeface="Centaur" panose="02030504050205020304" pitchFamily="18" charset="0"/>
              </a:rPr>
              <a:t> to </a:t>
            </a:r>
            <a:r>
              <a:rPr lang="pl-PL" sz="2000" dirty="0" err="1">
                <a:latin typeface="Centaur" panose="02030504050205020304" pitchFamily="18" charset="0"/>
              </a:rPr>
              <a:t>what</a:t>
            </a:r>
            <a:r>
              <a:rPr lang="pl-PL" sz="2000" dirty="0">
                <a:latin typeface="Centaur" panose="02030504050205020304" pitchFamily="18" charset="0"/>
              </a:rPr>
              <a:t> </a:t>
            </a:r>
            <a:r>
              <a:rPr lang="pl-PL" sz="2000" dirty="0" err="1">
                <a:latin typeface="Centaur" panose="02030504050205020304" pitchFamily="18" charset="0"/>
              </a:rPr>
              <a:t>residents</a:t>
            </a:r>
            <a:r>
              <a:rPr lang="pl-PL" sz="2000" dirty="0">
                <a:latin typeface="Centaur" panose="02030504050205020304" pitchFamily="18" charset="0"/>
              </a:rPr>
              <a:t> of single-family </a:t>
            </a:r>
            <a:r>
              <a:rPr lang="pl-PL" sz="2000" dirty="0" err="1">
                <a:latin typeface="Centaur" panose="02030504050205020304" pitchFamily="18" charset="0"/>
              </a:rPr>
              <a:t>houses</a:t>
            </a:r>
            <a:r>
              <a:rPr lang="pl-PL" sz="2000" dirty="0">
                <a:latin typeface="Centaur" panose="02030504050205020304" pitchFamily="18" charset="0"/>
              </a:rPr>
              <a:t> </a:t>
            </a:r>
            <a:r>
              <a:rPr lang="pl-PL" sz="2000" dirty="0" err="1">
                <a:latin typeface="Centaur" panose="02030504050205020304" pitchFamily="18" charset="0"/>
              </a:rPr>
              <a:t>burn</a:t>
            </a:r>
            <a:r>
              <a:rPr lang="pl-PL" sz="2000" dirty="0">
                <a:latin typeface="Centaur" panose="02030504050205020304" pitchFamily="18" charset="0"/>
              </a:rPr>
              <a:t> in </a:t>
            </a:r>
            <a:r>
              <a:rPr lang="pl-PL" sz="2000" dirty="0" err="1">
                <a:latin typeface="Centaur" panose="02030504050205020304" pitchFamily="18" charset="0"/>
              </a:rPr>
              <a:t>furnaces</a:t>
            </a:r>
            <a:r>
              <a:rPr lang="pl-PL" sz="2000" dirty="0">
                <a:latin typeface="Centaur" panose="02030504050205020304" pitchFamily="18" charset="0"/>
              </a:rPr>
              <a:t>.</a:t>
            </a:r>
            <a:endParaRPr lang="en-US" sz="2000" dirty="0">
              <a:latin typeface="Centaur" panose="02030504050205020304" pitchFamily="18" charset="0"/>
            </a:endParaRPr>
          </a:p>
        </p:txBody>
      </p:sp>
      <p:pic>
        <p:nvPicPr>
          <p:cNvPr id="9" name="Obraz 8">
            <a:extLst>
              <a:ext uri="{FF2B5EF4-FFF2-40B4-BE49-F238E27FC236}">
                <a16:creationId xmlns:a16="http://schemas.microsoft.com/office/drawing/2014/main" id="{2ED62310-8A4C-4A48-902D-C7E42B01BA44}"/>
              </a:ext>
            </a:extLst>
          </p:cNvPr>
          <p:cNvPicPr>
            <a:picLocks noChangeAspect="1"/>
          </p:cNvPicPr>
          <p:nvPr/>
        </p:nvPicPr>
        <p:blipFill>
          <a:blip r:embed="rId3"/>
          <a:stretch>
            <a:fillRect/>
          </a:stretch>
        </p:blipFill>
        <p:spPr>
          <a:xfrm>
            <a:off x="5917247" y="1764508"/>
            <a:ext cx="5779543" cy="3495674"/>
          </a:xfrm>
          <a:prstGeom prst="rect">
            <a:avLst/>
          </a:prstGeom>
        </p:spPr>
      </p:pic>
      <p:sp>
        <p:nvSpPr>
          <p:cNvPr id="5" name="Strzałka: w prawo 4">
            <a:hlinkClick r:id="rId4" action="ppaction://hlinksldjump"/>
            <a:extLst>
              <a:ext uri="{FF2B5EF4-FFF2-40B4-BE49-F238E27FC236}">
                <a16:creationId xmlns:a16="http://schemas.microsoft.com/office/drawing/2014/main" id="{A5EE2F5C-AF75-459E-BD78-9986622CCBDE}"/>
              </a:ext>
            </a:extLst>
          </p:cNvPr>
          <p:cNvSpPr/>
          <p:nvPr/>
        </p:nvSpPr>
        <p:spPr>
          <a:xfrm rot="10800000">
            <a:off x="408373" y="6311902"/>
            <a:ext cx="905522" cy="35954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755546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88</TotalTime>
  <Words>621</Words>
  <Application>Microsoft Macintosh PowerPoint</Application>
  <PresentationFormat>Panoramiczny</PresentationFormat>
  <Paragraphs>35</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Centaur</vt:lpstr>
      <vt:lpstr>Century Gothic</vt:lpstr>
      <vt:lpstr>Wingdings</vt:lpstr>
      <vt:lpstr>Para</vt:lpstr>
      <vt:lpstr>SMOG ALERT</vt:lpstr>
      <vt:lpstr>Table of contents</vt:lpstr>
      <vt:lpstr>Air quality in the world</vt:lpstr>
      <vt:lpstr>Prezentacja programu PowerPoint</vt:lpstr>
      <vt:lpstr>Smog in europeAN countries</vt:lpstr>
      <vt:lpstr>Air quality in the france</vt:lpstr>
      <vt:lpstr>SMOG IN POLAND</vt:lpstr>
      <vt:lpstr>Prezentacja programu PowerPoint</vt:lpstr>
      <vt:lpstr>What is done locally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SMOG ALERT</dc:title>
  <dc:creator>Student 242516</dc:creator>
  <cp:lastModifiedBy>Użytkownik pakietu Microsoft Office</cp:lastModifiedBy>
  <cp:revision>8</cp:revision>
  <dcterms:created xsi:type="dcterms:W3CDTF">2019-10-07T15:07:26Z</dcterms:created>
  <dcterms:modified xsi:type="dcterms:W3CDTF">2019-10-16T21:26:32Z</dcterms:modified>
</cp:coreProperties>
</file>