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Comic Sans MS" panose="030F0702030302020204" pitchFamily="66" charset="0"/>
      <p:regular r:id="rId18"/>
      <p:bold r:id="rId19"/>
      <p:italic r:id="rId20"/>
      <p:boldItalic r:id="rId21"/>
    </p:embeddedFont>
    <p:embeddedFont>
      <p:font typeface="Raleway" panose="020B0604020202020204" charset="0"/>
      <p:regular r:id="rId22"/>
      <p:bold r:id="rId23"/>
      <p:italic r:id="rId24"/>
      <p:boldItalic r:id="rId25"/>
    </p:embeddedFont>
    <p:embeddedFont>
      <p:font typeface="Source Sans Pro" panose="020B050303040302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83a01c032b94d37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783a01c032b94d37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783a01c032b94d37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783a01c032b94d37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783a01c032b94d37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783a01c032b94d37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783a01c032b94d37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783a01c032b94d37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83a01c032b94d37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83a01c032b94d3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783a01c032b94d37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783a01c032b94d37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783a01c032b94d37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783a01c032b94d37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783a01c032b94d37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783a01c032b94d3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783a01c032b94d37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783a01c032b94d37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783a01c032b94d37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783a01c032b94d37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783a01c032b94d37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783a01c032b94d37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783a01c032b94d37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783a01c032b94d37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2" name="Google Shape;12;p2"/>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1"/>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1" name="Google Shape;21;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9" name="Google Shape;29;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6" name="Google Shape;36;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39;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0" name="Google Shape;40;p9"/>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1" name="Google Shape;41;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3" name="Google Shape;43;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None/>
              <a:defRPr sz="2100"/>
            </a:lvl1pPr>
          </a:lstStyle>
          <a:p>
            <a:endParaRPr/>
          </a:p>
        </p:txBody>
      </p:sp>
      <p:sp>
        <p:nvSpPr>
          <p:cNvPr id="46" name="Google Shape;46;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23.jpg"/><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g"/><Relationship Id="rId7"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31.png"/><Relationship Id="rId5" Type="http://schemas.openxmlformats.org/officeDocument/2006/relationships/image" Target="../media/image30.jpg"/><Relationship Id="rId4" Type="http://schemas.openxmlformats.org/officeDocument/2006/relationships/image" Target="../media/image29.jpg"/><Relationship Id="rId9" Type="http://schemas.openxmlformats.org/officeDocument/2006/relationships/image" Target="../media/image34.jpg"/></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14.pn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it">
                <a:solidFill>
                  <a:srgbClr val="351C75"/>
                </a:solidFill>
                <a:latin typeface="Comic Sans MS"/>
                <a:ea typeface="Comic Sans MS"/>
                <a:cs typeface="Comic Sans MS"/>
                <a:sym typeface="Comic Sans MS"/>
              </a:rPr>
              <a:t>INTERNET</a:t>
            </a:r>
            <a:endParaRPr>
              <a:solidFill>
                <a:srgbClr val="351C75"/>
              </a:solidFill>
              <a:latin typeface="Comic Sans MS"/>
              <a:ea typeface="Comic Sans MS"/>
              <a:cs typeface="Comic Sans MS"/>
              <a:sym typeface="Comic Sans MS"/>
            </a:endParaRPr>
          </a:p>
          <a:p>
            <a:pPr marL="0" lvl="0" indent="0" algn="l" rtl="0">
              <a:spcBef>
                <a:spcPts val="0"/>
              </a:spcBef>
              <a:spcAft>
                <a:spcPts val="0"/>
              </a:spcAft>
              <a:buNone/>
            </a:pPr>
            <a:r>
              <a:rPr lang="it">
                <a:solidFill>
                  <a:srgbClr val="351C75"/>
                </a:solidFill>
                <a:latin typeface="Comic Sans MS"/>
                <a:ea typeface="Comic Sans MS"/>
                <a:cs typeface="Comic Sans MS"/>
                <a:sym typeface="Comic Sans MS"/>
              </a:rPr>
              <a:t>ADDICTION</a:t>
            </a:r>
            <a:endParaRPr>
              <a:solidFill>
                <a:srgbClr val="351C75"/>
              </a:solidFill>
              <a:latin typeface="Comic Sans MS"/>
              <a:ea typeface="Comic Sans MS"/>
              <a:cs typeface="Comic Sans MS"/>
              <a:sym typeface="Comic Sans MS"/>
            </a:endParaRPr>
          </a:p>
        </p:txBody>
      </p:sp>
      <p:pic>
        <p:nvPicPr>
          <p:cNvPr id="59" name="Google Shape;59;p13"/>
          <p:cNvPicPr preferRelativeResize="0"/>
          <p:nvPr/>
        </p:nvPicPr>
        <p:blipFill>
          <a:blip r:embed="rId3">
            <a:alphaModFix/>
          </a:blip>
          <a:stretch>
            <a:fillRect/>
          </a:stretch>
        </p:blipFill>
        <p:spPr>
          <a:xfrm>
            <a:off x="4572000" y="1502550"/>
            <a:ext cx="3263817" cy="3100626"/>
          </a:xfrm>
          <a:prstGeom prst="rect">
            <a:avLst/>
          </a:prstGeom>
          <a:noFill/>
          <a:ln>
            <a:noFill/>
          </a:ln>
        </p:spPr>
      </p:pic>
      <p:pic>
        <p:nvPicPr>
          <p:cNvPr id="60" name="Google Shape;60;p13" descr="File:Erasmus+ Logo.svg - Wikipedia"/>
          <p:cNvPicPr preferRelativeResize="0"/>
          <p:nvPr/>
        </p:nvPicPr>
        <p:blipFill>
          <a:blip r:embed="rId4">
            <a:alphaModFix/>
          </a:blip>
          <a:stretch>
            <a:fillRect/>
          </a:stretch>
        </p:blipFill>
        <p:spPr>
          <a:xfrm>
            <a:off x="6925092" y="23306"/>
            <a:ext cx="1821450" cy="1152399"/>
          </a:xfrm>
          <a:prstGeom prst="rect">
            <a:avLst/>
          </a:prstGeom>
          <a:noFill/>
          <a:ln>
            <a:noFill/>
          </a:ln>
        </p:spPr>
      </p:pic>
      <p:pic>
        <p:nvPicPr>
          <p:cNvPr id="61" name="Google Shape;61;p13"/>
          <p:cNvPicPr preferRelativeResize="0"/>
          <p:nvPr/>
        </p:nvPicPr>
        <p:blipFill>
          <a:blip r:embed="rId5">
            <a:alphaModFix/>
          </a:blip>
          <a:stretch>
            <a:fillRect/>
          </a:stretch>
        </p:blipFill>
        <p:spPr>
          <a:xfrm>
            <a:off x="218975" y="3726627"/>
            <a:ext cx="1539975" cy="11523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22"/>
          <p:cNvPicPr preferRelativeResize="0"/>
          <p:nvPr/>
        </p:nvPicPr>
        <p:blipFill>
          <a:blip r:embed="rId3">
            <a:alphaModFix/>
          </a:blip>
          <a:stretch>
            <a:fillRect/>
          </a:stretch>
        </p:blipFill>
        <p:spPr>
          <a:xfrm>
            <a:off x="3591825" y="143675"/>
            <a:ext cx="4634775" cy="3755376"/>
          </a:xfrm>
          <a:prstGeom prst="rect">
            <a:avLst/>
          </a:prstGeom>
          <a:noFill/>
          <a:ln>
            <a:noFill/>
          </a:ln>
        </p:spPr>
      </p:pic>
      <p:sp>
        <p:nvSpPr>
          <p:cNvPr id="126" name="Google Shape;126;p22"/>
          <p:cNvSpPr txBox="1"/>
          <p:nvPr/>
        </p:nvSpPr>
        <p:spPr>
          <a:xfrm>
            <a:off x="4491263" y="3575575"/>
            <a:ext cx="2835900" cy="14775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it" dirty="0">
                <a:latin typeface="Comic Sans MS"/>
                <a:ea typeface="Comic Sans MS"/>
                <a:cs typeface="Comic Sans MS"/>
                <a:sym typeface="Comic Sans MS"/>
              </a:rPr>
              <a:t>Here it is interesting to see 65,1% of young people rarely spend more time online over going out with others and only 1,6 % prefers to always spend time online.</a:t>
            </a:r>
            <a:endParaRPr dirty="0">
              <a:latin typeface="Comic Sans MS"/>
              <a:ea typeface="Comic Sans MS"/>
              <a:cs typeface="Comic Sans MS"/>
              <a:sym typeface="Comic Sans MS"/>
            </a:endParaRPr>
          </a:p>
        </p:txBody>
      </p:sp>
      <p:pic>
        <p:nvPicPr>
          <p:cNvPr id="127" name="Google Shape;127;p22"/>
          <p:cNvPicPr preferRelativeResize="0"/>
          <p:nvPr/>
        </p:nvPicPr>
        <p:blipFill>
          <a:blip r:embed="rId4">
            <a:alphaModFix/>
          </a:blip>
          <a:stretch>
            <a:fillRect/>
          </a:stretch>
        </p:blipFill>
        <p:spPr>
          <a:xfrm>
            <a:off x="416650" y="2481325"/>
            <a:ext cx="3021825" cy="2370600"/>
          </a:xfrm>
          <a:prstGeom prst="rect">
            <a:avLst/>
          </a:prstGeom>
          <a:noFill/>
          <a:ln>
            <a:noFill/>
          </a:ln>
        </p:spPr>
      </p:pic>
      <p:pic>
        <p:nvPicPr>
          <p:cNvPr id="128" name="Google Shape;128;p22" descr="Free-time activities | cglearn.it"/>
          <p:cNvPicPr preferRelativeResize="0"/>
          <p:nvPr/>
        </p:nvPicPr>
        <p:blipFill>
          <a:blip r:embed="rId5">
            <a:alphaModFix/>
          </a:blip>
          <a:stretch>
            <a:fillRect/>
          </a:stretch>
        </p:blipFill>
        <p:spPr>
          <a:xfrm>
            <a:off x="901475" y="244250"/>
            <a:ext cx="2052175" cy="2052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3"/>
          <p:cNvPicPr preferRelativeResize="0"/>
          <p:nvPr/>
        </p:nvPicPr>
        <p:blipFill>
          <a:blip r:embed="rId3">
            <a:alphaModFix/>
          </a:blip>
          <a:stretch>
            <a:fillRect/>
          </a:stretch>
        </p:blipFill>
        <p:spPr>
          <a:xfrm>
            <a:off x="152400" y="152400"/>
            <a:ext cx="4346138" cy="4838700"/>
          </a:xfrm>
          <a:prstGeom prst="rect">
            <a:avLst/>
          </a:prstGeom>
          <a:noFill/>
          <a:ln>
            <a:noFill/>
          </a:ln>
        </p:spPr>
      </p:pic>
      <p:sp>
        <p:nvSpPr>
          <p:cNvPr id="134" name="Google Shape;134;p23"/>
          <p:cNvSpPr txBox="1"/>
          <p:nvPr/>
        </p:nvSpPr>
        <p:spPr>
          <a:xfrm>
            <a:off x="914400" y="2144202"/>
            <a:ext cx="7315200" cy="853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35" name="Google Shape;135;p23"/>
          <p:cNvSpPr txBox="1"/>
          <p:nvPr/>
        </p:nvSpPr>
        <p:spPr>
          <a:xfrm>
            <a:off x="5093725" y="2421725"/>
            <a:ext cx="3325500" cy="2123628"/>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it" dirty="0">
                <a:latin typeface="Comic Sans MS"/>
                <a:ea typeface="Comic Sans MS"/>
                <a:cs typeface="Comic Sans MS"/>
                <a:sym typeface="Comic Sans MS"/>
              </a:rPr>
              <a:t>As can be seen from the statistics only 3.2% feel, always or often, depressed or nervous offline while 44% rarely feel so.  These are very important data considering the technological age we live in, and it shows that most young people manage to be happy even without the internet and do not depend on social media.</a:t>
            </a:r>
            <a:endParaRPr dirty="0">
              <a:latin typeface="Comic Sans MS"/>
              <a:ea typeface="Comic Sans MS"/>
              <a:cs typeface="Comic Sans MS"/>
              <a:sym typeface="Comic Sans MS"/>
            </a:endParaRPr>
          </a:p>
        </p:txBody>
      </p:sp>
      <p:pic>
        <p:nvPicPr>
          <p:cNvPr id="136" name="Google Shape;136;p23"/>
          <p:cNvPicPr preferRelativeResize="0"/>
          <p:nvPr/>
        </p:nvPicPr>
        <p:blipFill>
          <a:blip r:embed="rId4">
            <a:alphaModFix/>
          </a:blip>
          <a:stretch>
            <a:fillRect/>
          </a:stretch>
        </p:blipFill>
        <p:spPr>
          <a:xfrm>
            <a:off x="5374762" y="304800"/>
            <a:ext cx="2763421" cy="183940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4"/>
          <p:cNvPicPr preferRelativeResize="0"/>
          <p:nvPr/>
        </p:nvPicPr>
        <p:blipFill>
          <a:blip r:embed="rId3">
            <a:alphaModFix/>
          </a:blip>
          <a:stretch>
            <a:fillRect/>
          </a:stretch>
        </p:blipFill>
        <p:spPr>
          <a:xfrm>
            <a:off x="248100" y="152400"/>
            <a:ext cx="4496933" cy="4838699"/>
          </a:xfrm>
          <a:prstGeom prst="rect">
            <a:avLst/>
          </a:prstGeom>
          <a:noFill/>
          <a:ln>
            <a:noFill/>
          </a:ln>
        </p:spPr>
      </p:pic>
      <p:sp>
        <p:nvSpPr>
          <p:cNvPr id="142" name="Google Shape;142;p24"/>
          <p:cNvSpPr txBox="1"/>
          <p:nvPr/>
        </p:nvSpPr>
        <p:spPr>
          <a:xfrm>
            <a:off x="5372550" y="267350"/>
            <a:ext cx="3003600" cy="32016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it" dirty="0">
                <a:latin typeface="Comic Sans MS"/>
                <a:ea typeface="Comic Sans MS"/>
                <a:cs typeface="Comic Sans MS"/>
                <a:sym typeface="Comic Sans MS"/>
              </a:rPr>
              <a:t>Here the graph shows 44.4% of adolescents, after a day without any type of technology, are bored.  This means that it is rare to find someone who has a truly balanced relationship with electronic devices, and with the smartphone in particular.  But 39.7% of teens also feel relaxed and this shows that it is perfectly possible to leave the phone for a day and to focus a little on ourselves instead of checking our notifications!</a:t>
            </a:r>
            <a:endParaRPr dirty="0">
              <a:latin typeface="Comic Sans MS"/>
              <a:ea typeface="Comic Sans MS"/>
              <a:cs typeface="Comic Sans MS"/>
              <a:sym typeface="Comic Sans MS"/>
            </a:endParaRPr>
          </a:p>
        </p:txBody>
      </p:sp>
      <p:pic>
        <p:nvPicPr>
          <p:cNvPr id="143" name="Google Shape;143;p24"/>
          <p:cNvPicPr preferRelativeResize="0"/>
          <p:nvPr/>
        </p:nvPicPr>
        <p:blipFill>
          <a:blip r:embed="rId4">
            <a:alphaModFix/>
          </a:blip>
          <a:stretch>
            <a:fillRect/>
          </a:stretch>
        </p:blipFill>
        <p:spPr>
          <a:xfrm>
            <a:off x="5207750" y="3396352"/>
            <a:ext cx="3448150" cy="1594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25"/>
          <p:cNvPicPr preferRelativeResize="0"/>
          <p:nvPr/>
        </p:nvPicPr>
        <p:blipFill>
          <a:blip r:embed="rId3">
            <a:alphaModFix/>
          </a:blip>
          <a:stretch>
            <a:fillRect/>
          </a:stretch>
        </p:blipFill>
        <p:spPr>
          <a:xfrm>
            <a:off x="3209200" y="2085875"/>
            <a:ext cx="3218751" cy="2698226"/>
          </a:xfrm>
          <a:prstGeom prst="rect">
            <a:avLst/>
          </a:prstGeom>
          <a:noFill/>
          <a:ln>
            <a:noFill/>
          </a:ln>
        </p:spPr>
      </p:pic>
      <p:sp>
        <p:nvSpPr>
          <p:cNvPr id="149" name="Google Shape;149;p25"/>
          <p:cNvSpPr txBox="1"/>
          <p:nvPr/>
        </p:nvSpPr>
        <p:spPr>
          <a:xfrm>
            <a:off x="2962625" y="189675"/>
            <a:ext cx="3711900" cy="14775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it" dirty="0">
                <a:latin typeface="Comic Sans MS"/>
                <a:ea typeface="Comic Sans MS"/>
                <a:cs typeface="Comic Sans MS"/>
                <a:sym typeface="Comic Sans MS"/>
              </a:rPr>
              <a:t>The latest results show the two social media most used: Whatsapp (65,1%) and Instagram (63,5%), while no one use Messenger and only the 4,8% use Facebook. Youtube is used by the 19% and the 15,9% use other social media</a:t>
            </a:r>
            <a:endParaRPr dirty="0">
              <a:latin typeface="Comic Sans MS"/>
              <a:ea typeface="Comic Sans MS"/>
              <a:cs typeface="Comic Sans MS"/>
              <a:sym typeface="Comic Sans MS"/>
            </a:endParaRPr>
          </a:p>
        </p:txBody>
      </p:sp>
      <p:pic>
        <p:nvPicPr>
          <p:cNvPr id="150" name="Google Shape;150;p25"/>
          <p:cNvPicPr preferRelativeResize="0"/>
          <p:nvPr/>
        </p:nvPicPr>
        <p:blipFill>
          <a:blip r:embed="rId4">
            <a:alphaModFix/>
          </a:blip>
          <a:stretch>
            <a:fillRect/>
          </a:stretch>
        </p:blipFill>
        <p:spPr>
          <a:xfrm>
            <a:off x="28100" y="189675"/>
            <a:ext cx="2318775" cy="1571101"/>
          </a:xfrm>
          <a:prstGeom prst="rect">
            <a:avLst/>
          </a:prstGeom>
          <a:noFill/>
          <a:ln>
            <a:noFill/>
          </a:ln>
        </p:spPr>
      </p:pic>
      <p:pic>
        <p:nvPicPr>
          <p:cNvPr id="151" name="Google Shape;151;p25"/>
          <p:cNvPicPr preferRelativeResize="0"/>
          <p:nvPr/>
        </p:nvPicPr>
        <p:blipFill>
          <a:blip r:embed="rId5">
            <a:alphaModFix/>
          </a:blip>
          <a:stretch>
            <a:fillRect/>
          </a:stretch>
        </p:blipFill>
        <p:spPr>
          <a:xfrm>
            <a:off x="7417475" y="3446525"/>
            <a:ext cx="1362450" cy="1177900"/>
          </a:xfrm>
          <a:prstGeom prst="rect">
            <a:avLst/>
          </a:prstGeom>
          <a:noFill/>
          <a:ln>
            <a:noFill/>
          </a:ln>
        </p:spPr>
      </p:pic>
      <p:pic>
        <p:nvPicPr>
          <p:cNvPr id="152" name="Google Shape;152;p25"/>
          <p:cNvPicPr preferRelativeResize="0"/>
          <p:nvPr/>
        </p:nvPicPr>
        <p:blipFill>
          <a:blip r:embed="rId6">
            <a:alphaModFix/>
          </a:blip>
          <a:stretch>
            <a:fillRect/>
          </a:stretch>
        </p:blipFill>
        <p:spPr>
          <a:xfrm>
            <a:off x="1280862" y="2018375"/>
            <a:ext cx="1824650" cy="1037851"/>
          </a:xfrm>
          <a:prstGeom prst="rect">
            <a:avLst/>
          </a:prstGeom>
          <a:noFill/>
          <a:ln>
            <a:noFill/>
          </a:ln>
        </p:spPr>
      </p:pic>
      <p:pic>
        <p:nvPicPr>
          <p:cNvPr id="153" name="Google Shape;153;p25"/>
          <p:cNvPicPr preferRelativeResize="0"/>
          <p:nvPr/>
        </p:nvPicPr>
        <p:blipFill>
          <a:blip r:embed="rId7">
            <a:alphaModFix/>
          </a:blip>
          <a:stretch>
            <a:fillRect/>
          </a:stretch>
        </p:blipFill>
        <p:spPr>
          <a:xfrm>
            <a:off x="7108500" y="189675"/>
            <a:ext cx="1980399" cy="1177900"/>
          </a:xfrm>
          <a:prstGeom prst="rect">
            <a:avLst/>
          </a:prstGeom>
          <a:noFill/>
          <a:ln>
            <a:noFill/>
          </a:ln>
        </p:spPr>
      </p:pic>
      <p:pic>
        <p:nvPicPr>
          <p:cNvPr id="154" name="Google Shape;154;p25"/>
          <p:cNvPicPr preferRelativeResize="0"/>
          <p:nvPr/>
        </p:nvPicPr>
        <p:blipFill>
          <a:blip r:embed="rId8">
            <a:alphaModFix/>
          </a:blip>
          <a:stretch>
            <a:fillRect/>
          </a:stretch>
        </p:blipFill>
        <p:spPr>
          <a:xfrm>
            <a:off x="6751288" y="1888125"/>
            <a:ext cx="795375" cy="1037850"/>
          </a:xfrm>
          <a:prstGeom prst="rect">
            <a:avLst/>
          </a:prstGeom>
          <a:noFill/>
          <a:ln>
            <a:noFill/>
          </a:ln>
        </p:spPr>
      </p:pic>
      <p:pic>
        <p:nvPicPr>
          <p:cNvPr id="155" name="Google Shape;155;p25"/>
          <p:cNvPicPr preferRelativeResize="0"/>
          <p:nvPr/>
        </p:nvPicPr>
        <p:blipFill>
          <a:blip r:embed="rId9">
            <a:alphaModFix/>
          </a:blip>
          <a:stretch>
            <a:fillRect/>
          </a:stretch>
        </p:blipFill>
        <p:spPr>
          <a:xfrm>
            <a:off x="334825" y="3407450"/>
            <a:ext cx="1705325" cy="13766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166E40A5-FF40-451F-9C05-0A7106D275DB}"/>
              </a:ext>
            </a:extLst>
          </p:cNvPr>
          <p:cNvSpPr txBox="1"/>
          <p:nvPr/>
        </p:nvSpPr>
        <p:spPr>
          <a:xfrm>
            <a:off x="255181" y="78370"/>
            <a:ext cx="8633637" cy="1846659"/>
          </a:xfrm>
          <a:prstGeom prst="rect">
            <a:avLst/>
          </a:prstGeom>
          <a:noFill/>
        </p:spPr>
        <p:txBody>
          <a:bodyPr wrap="square">
            <a:spAutoFit/>
          </a:bodyPr>
          <a:lstStyle/>
          <a:p>
            <a:pPr algn="ctr"/>
            <a:r>
              <a:rPr lang="en-US" sz="2800" dirty="0">
                <a:solidFill>
                  <a:srgbClr val="0070C0"/>
                </a:solidFill>
                <a:latin typeface="Comic Sans MS" panose="030F0702030302020204" pitchFamily="66" charset="0"/>
              </a:rPr>
              <a:t>Lost in Cyberspace...</a:t>
            </a:r>
          </a:p>
          <a:p>
            <a:endParaRPr lang="en-US" dirty="0"/>
          </a:p>
          <a:p>
            <a:r>
              <a:rPr lang="en-US" sz="1600" dirty="0">
                <a:latin typeface="Comic Sans MS" panose="030F0702030302020204" pitchFamily="66" charset="0"/>
              </a:rPr>
              <a:t>The Internet &amp; Digital Media Technology, such as the Smartphone is a social-</a:t>
            </a:r>
            <a:r>
              <a:rPr lang="en-US" sz="1600" dirty="0" err="1">
                <a:latin typeface="Comic Sans MS" panose="030F0702030302020204" pitchFamily="66" charset="0"/>
              </a:rPr>
              <a:t>ish</a:t>
            </a:r>
            <a:r>
              <a:rPr lang="en-US" sz="1600" dirty="0">
                <a:latin typeface="Comic Sans MS" panose="030F0702030302020204" pitchFamily="66" charset="0"/>
              </a:rPr>
              <a:t> activity that is simultaneously socially isolating.</a:t>
            </a:r>
          </a:p>
          <a:p>
            <a:endParaRPr lang="en-US" sz="1600" dirty="0">
              <a:latin typeface="Comic Sans MS" panose="030F0702030302020204" pitchFamily="66" charset="0"/>
            </a:endParaRPr>
          </a:p>
          <a:p>
            <a:pPr algn="ctr"/>
            <a:r>
              <a:rPr lang="en-US" dirty="0">
                <a:solidFill>
                  <a:srgbClr val="0070C0"/>
                </a:solidFill>
              </a:rPr>
              <a:t>  </a:t>
            </a:r>
            <a:r>
              <a:rPr lang="en-US" sz="2400" dirty="0">
                <a:solidFill>
                  <a:srgbClr val="0070C0"/>
                </a:solidFill>
                <a:latin typeface="Comic Sans MS" panose="030F0702030302020204" pitchFamily="66" charset="0"/>
              </a:rPr>
              <a:t>Can we connect and be disconnected at the same time?</a:t>
            </a:r>
          </a:p>
        </p:txBody>
      </p:sp>
      <p:sp>
        <p:nvSpPr>
          <p:cNvPr id="11" name="CasellaDiTesto 10">
            <a:extLst>
              <a:ext uri="{FF2B5EF4-FFF2-40B4-BE49-F238E27FC236}">
                <a16:creationId xmlns:a16="http://schemas.microsoft.com/office/drawing/2014/main" id="{8DD30CD2-9C3A-4585-B1E6-00DCBCCE1161}"/>
              </a:ext>
            </a:extLst>
          </p:cNvPr>
          <p:cNvSpPr txBox="1"/>
          <p:nvPr/>
        </p:nvSpPr>
        <p:spPr>
          <a:xfrm>
            <a:off x="116958" y="1913067"/>
            <a:ext cx="5497033" cy="3108543"/>
          </a:xfrm>
          <a:prstGeom prst="rect">
            <a:avLst/>
          </a:prstGeom>
          <a:noFill/>
        </p:spPr>
        <p:txBody>
          <a:bodyPr wrap="square">
            <a:spAutoFit/>
          </a:bodyPr>
          <a:lstStyle/>
          <a:p>
            <a:pPr algn="just"/>
            <a:r>
              <a:rPr lang="en-US" dirty="0"/>
              <a:t>1. </a:t>
            </a:r>
            <a:r>
              <a:rPr lang="en-US" dirty="0">
                <a:latin typeface="Comic Sans MS" panose="030F0702030302020204" pitchFamily="66" charset="0"/>
              </a:rPr>
              <a:t>Multitasking can reduce productivity by approximately 40-percent according to some researchers. </a:t>
            </a:r>
          </a:p>
          <a:p>
            <a:pPr algn="just"/>
            <a:endParaRPr lang="en-US" dirty="0">
              <a:latin typeface="Comic Sans MS" panose="030F0702030302020204" pitchFamily="66" charset="0"/>
            </a:endParaRPr>
          </a:p>
          <a:p>
            <a:pPr algn="just"/>
            <a:r>
              <a:rPr lang="en-US" dirty="0">
                <a:latin typeface="Comic Sans MS" panose="030F0702030302020204" pitchFamily="66" charset="0"/>
              </a:rPr>
              <a:t>2. Switching from one task to another makes it difficult to tune out distractions and can cause mental blocks that can slow down your progress. </a:t>
            </a:r>
          </a:p>
          <a:p>
            <a:pPr algn="just"/>
            <a:endParaRPr lang="en-US" dirty="0">
              <a:latin typeface="Comic Sans MS" panose="030F0702030302020204" pitchFamily="66" charset="0"/>
            </a:endParaRPr>
          </a:p>
          <a:p>
            <a:pPr algn="just"/>
            <a:r>
              <a:rPr lang="en-US" dirty="0">
                <a:latin typeface="Comic Sans MS" panose="030F0702030302020204" pitchFamily="66" charset="0"/>
              </a:rPr>
              <a:t>3. It multiplies amount of time that it takes to accomplish any one task.</a:t>
            </a:r>
          </a:p>
          <a:p>
            <a:pPr algn="just"/>
            <a:endParaRPr lang="en-US" dirty="0">
              <a:latin typeface="Comic Sans MS" panose="030F0702030302020204" pitchFamily="66" charset="0"/>
            </a:endParaRPr>
          </a:p>
          <a:p>
            <a:pPr algn="just"/>
            <a:r>
              <a:rPr lang="en-US" dirty="0">
                <a:latin typeface="Comic Sans MS" panose="030F0702030302020204" pitchFamily="66" charset="0"/>
              </a:rPr>
              <a:t> 4. </a:t>
            </a:r>
            <a:r>
              <a:rPr lang="en-US">
                <a:latin typeface="Comic Sans MS" panose="030F0702030302020204" pitchFamily="66" charset="0"/>
              </a:rPr>
              <a:t>Generation-D </a:t>
            </a:r>
            <a:r>
              <a:rPr lang="en-US" dirty="0">
                <a:latin typeface="Comic Sans MS" panose="030F0702030302020204" pitchFamily="66" charset="0"/>
              </a:rPr>
              <a:t>have false perception of being able to do multiple things at once, but studies have shown that actual comprehension of tasks is reduced by the number of open processing tasks engaged in.</a:t>
            </a:r>
          </a:p>
        </p:txBody>
      </p:sp>
      <p:pic>
        <p:nvPicPr>
          <p:cNvPr id="14" name="Immagine 13">
            <a:extLst>
              <a:ext uri="{FF2B5EF4-FFF2-40B4-BE49-F238E27FC236}">
                <a16:creationId xmlns:a16="http://schemas.microsoft.com/office/drawing/2014/main" id="{E93DC953-43DD-4EB0-995F-5600847FFBF4}"/>
              </a:ext>
            </a:extLst>
          </p:cNvPr>
          <p:cNvPicPr>
            <a:picLocks noChangeAspect="1"/>
          </p:cNvPicPr>
          <p:nvPr/>
        </p:nvPicPr>
        <p:blipFill>
          <a:blip r:embed="rId2"/>
          <a:stretch>
            <a:fillRect/>
          </a:stretch>
        </p:blipFill>
        <p:spPr>
          <a:xfrm>
            <a:off x="5754946" y="2228701"/>
            <a:ext cx="3133872" cy="2465313"/>
          </a:xfrm>
          <a:prstGeom prst="rect">
            <a:avLst/>
          </a:prstGeom>
        </p:spPr>
      </p:pic>
    </p:spTree>
    <p:extLst>
      <p:ext uri="{BB962C8B-B14F-4D97-AF65-F5344CB8AC3E}">
        <p14:creationId xmlns:p14="http://schemas.microsoft.com/office/powerpoint/2010/main" val="2237797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14FAA13C-9476-4BFC-92A6-AFDB1D4E9E59}"/>
              </a:ext>
            </a:extLst>
          </p:cNvPr>
          <p:cNvPicPr>
            <a:picLocks noChangeAspect="1"/>
          </p:cNvPicPr>
          <p:nvPr/>
        </p:nvPicPr>
        <p:blipFill>
          <a:blip r:embed="rId2"/>
          <a:stretch>
            <a:fillRect/>
          </a:stretch>
        </p:blipFill>
        <p:spPr>
          <a:xfrm>
            <a:off x="74428" y="75438"/>
            <a:ext cx="8963246" cy="491123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727828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Google Shape;66;p14"/>
          <p:cNvPicPr preferRelativeResize="0"/>
          <p:nvPr/>
        </p:nvPicPr>
        <p:blipFill>
          <a:blip r:embed="rId3">
            <a:alphaModFix/>
          </a:blip>
          <a:stretch>
            <a:fillRect/>
          </a:stretch>
        </p:blipFill>
        <p:spPr>
          <a:xfrm>
            <a:off x="152400" y="152400"/>
            <a:ext cx="4819423" cy="4838701"/>
          </a:xfrm>
          <a:prstGeom prst="rect">
            <a:avLst/>
          </a:prstGeom>
          <a:noFill/>
          <a:ln>
            <a:noFill/>
          </a:ln>
        </p:spPr>
      </p:pic>
      <p:sp>
        <p:nvSpPr>
          <p:cNvPr id="67" name="Google Shape;67;p14"/>
          <p:cNvSpPr txBox="1"/>
          <p:nvPr/>
        </p:nvSpPr>
        <p:spPr>
          <a:xfrm flipH="1">
            <a:off x="5570275" y="338325"/>
            <a:ext cx="3064500" cy="25551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it" dirty="0"/>
              <a:t>T</a:t>
            </a:r>
            <a:r>
              <a:rPr lang="it" dirty="0">
                <a:latin typeface="Comic Sans MS"/>
                <a:ea typeface="Comic Sans MS"/>
                <a:cs typeface="Comic Sans MS"/>
                <a:sym typeface="Comic Sans MS"/>
              </a:rPr>
              <a:t>he survey shows 49.2% of young people spend more than 6 hours on their mobile phone or computer, while only 1.6% spend less than an hour.  Remember that due to this pandemic period and the fact  we are forced to stay indoors,  it is obvious either for work or for study we can spend more on the mobile phone or computer than expected.</a:t>
            </a:r>
            <a:endParaRPr dirty="0">
              <a:latin typeface="Comic Sans MS"/>
              <a:ea typeface="Comic Sans MS"/>
              <a:cs typeface="Comic Sans MS"/>
              <a:sym typeface="Comic Sans MS"/>
            </a:endParaRPr>
          </a:p>
        </p:txBody>
      </p:sp>
      <p:pic>
        <p:nvPicPr>
          <p:cNvPr id="68" name="Google Shape;68;p14"/>
          <p:cNvPicPr preferRelativeResize="0"/>
          <p:nvPr/>
        </p:nvPicPr>
        <p:blipFill>
          <a:blip r:embed="rId4">
            <a:alphaModFix/>
          </a:blip>
          <a:stretch>
            <a:fillRect/>
          </a:stretch>
        </p:blipFill>
        <p:spPr>
          <a:xfrm>
            <a:off x="5828573" y="3238325"/>
            <a:ext cx="2401501" cy="1600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Google Shape;73;p15"/>
          <p:cNvPicPr preferRelativeResize="0"/>
          <p:nvPr/>
        </p:nvPicPr>
        <p:blipFill>
          <a:blip r:embed="rId3">
            <a:alphaModFix/>
          </a:blip>
          <a:stretch>
            <a:fillRect/>
          </a:stretch>
        </p:blipFill>
        <p:spPr>
          <a:xfrm>
            <a:off x="3622725" y="99150"/>
            <a:ext cx="4356572" cy="4838699"/>
          </a:xfrm>
          <a:prstGeom prst="rect">
            <a:avLst/>
          </a:prstGeom>
          <a:noFill/>
          <a:ln>
            <a:noFill/>
          </a:ln>
        </p:spPr>
      </p:pic>
      <p:sp>
        <p:nvSpPr>
          <p:cNvPr id="74" name="Google Shape;74;p15"/>
          <p:cNvSpPr txBox="1"/>
          <p:nvPr/>
        </p:nvSpPr>
        <p:spPr>
          <a:xfrm>
            <a:off x="302014" y="2828225"/>
            <a:ext cx="2988600" cy="19086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it" dirty="0">
                <a:latin typeface="Comic Sans MS"/>
                <a:ea typeface="Comic Sans MS"/>
                <a:cs typeface="Comic Sans MS"/>
                <a:sym typeface="Comic Sans MS"/>
              </a:rPr>
              <a:t>Here you can see the majority of respondents spend much more time than scheduled on the Internet (46%). Only 11.7% rarely does as planned, 19% occasionally. Otherwise, the data show that 6.3% of respondents pay no attention to time.</a:t>
            </a:r>
            <a:endParaRPr dirty="0">
              <a:latin typeface="Comic Sans MS"/>
              <a:ea typeface="Comic Sans MS"/>
              <a:cs typeface="Comic Sans MS"/>
              <a:sym typeface="Comic Sans MS"/>
            </a:endParaRPr>
          </a:p>
        </p:txBody>
      </p:sp>
      <p:pic>
        <p:nvPicPr>
          <p:cNvPr id="75" name="Google Shape;75;p15"/>
          <p:cNvPicPr preferRelativeResize="0"/>
          <p:nvPr/>
        </p:nvPicPr>
        <p:blipFill>
          <a:blip r:embed="rId4">
            <a:alphaModFix/>
          </a:blip>
          <a:stretch>
            <a:fillRect/>
          </a:stretch>
        </p:blipFill>
        <p:spPr>
          <a:xfrm>
            <a:off x="119725" y="699600"/>
            <a:ext cx="3353175" cy="1785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16"/>
          <p:cNvPicPr preferRelativeResize="0"/>
          <p:nvPr/>
        </p:nvPicPr>
        <p:blipFill>
          <a:blip r:embed="rId3">
            <a:alphaModFix/>
          </a:blip>
          <a:stretch>
            <a:fillRect/>
          </a:stretch>
        </p:blipFill>
        <p:spPr>
          <a:xfrm>
            <a:off x="287576" y="1647225"/>
            <a:ext cx="3011925" cy="2986950"/>
          </a:xfrm>
          <a:prstGeom prst="rect">
            <a:avLst/>
          </a:prstGeom>
          <a:noFill/>
          <a:ln>
            <a:noFill/>
          </a:ln>
        </p:spPr>
      </p:pic>
      <p:sp>
        <p:nvSpPr>
          <p:cNvPr id="81" name="Google Shape;81;p16"/>
          <p:cNvSpPr txBox="1"/>
          <p:nvPr/>
        </p:nvSpPr>
        <p:spPr>
          <a:xfrm>
            <a:off x="145600" y="385125"/>
            <a:ext cx="3153900" cy="104641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it" dirty="0">
                <a:latin typeface="Comic Sans MS"/>
                <a:ea typeface="Comic Sans MS"/>
                <a:cs typeface="Comic Sans MS"/>
                <a:sym typeface="Comic Sans MS"/>
              </a:rPr>
              <a:t>The majority of respondents (30%) often complain about the time we spend online, but only 4.8% always complain, while 27% rarely moan.</a:t>
            </a:r>
            <a:endParaRPr dirty="0">
              <a:latin typeface="Comic Sans MS"/>
              <a:ea typeface="Comic Sans MS"/>
              <a:cs typeface="Comic Sans MS"/>
              <a:sym typeface="Comic Sans MS"/>
            </a:endParaRPr>
          </a:p>
        </p:txBody>
      </p:sp>
      <p:pic>
        <p:nvPicPr>
          <p:cNvPr id="82" name="Google Shape;82;p16" descr="online - Megahub - FabLab e Coworking Altovicentino"/>
          <p:cNvPicPr preferRelativeResize="0"/>
          <p:nvPr/>
        </p:nvPicPr>
        <p:blipFill>
          <a:blip r:embed="rId4">
            <a:alphaModFix/>
          </a:blip>
          <a:stretch>
            <a:fillRect/>
          </a:stretch>
        </p:blipFill>
        <p:spPr>
          <a:xfrm>
            <a:off x="3778600" y="797388"/>
            <a:ext cx="5143500" cy="3548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7"/>
          <p:cNvPicPr preferRelativeResize="0"/>
          <p:nvPr/>
        </p:nvPicPr>
        <p:blipFill>
          <a:blip r:embed="rId3">
            <a:alphaModFix/>
          </a:blip>
          <a:stretch>
            <a:fillRect/>
          </a:stretch>
        </p:blipFill>
        <p:spPr>
          <a:xfrm>
            <a:off x="4453125" y="152400"/>
            <a:ext cx="4491368" cy="4838700"/>
          </a:xfrm>
          <a:prstGeom prst="rect">
            <a:avLst/>
          </a:prstGeom>
          <a:noFill/>
          <a:ln>
            <a:noFill/>
          </a:ln>
        </p:spPr>
      </p:pic>
      <p:sp>
        <p:nvSpPr>
          <p:cNvPr id="88" name="Google Shape;88;p17"/>
          <p:cNvSpPr txBox="1"/>
          <p:nvPr/>
        </p:nvSpPr>
        <p:spPr>
          <a:xfrm>
            <a:off x="689000" y="547776"/>
            <a:ext cx="3392700" cy="16932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it" dirty="0">
                <a:latin typeface="Comic Sans MS"/>
                <a:ea typeface="Comic Sans MS"/>
                <a:cs typeface="Comic Sans MS"/>
                <a:sym typeface="Comic Sans MS"/>
              </a:rPr>
              <a:t>As we can see from the survey, none of the respondents' grades always suffer because of the amount of time they spent online, however 35 of them rarely have this trouble, 15 participants occasionally have it and only 5 of them often suffer of it.</a:t>
            </a:r>
            <a:endParaRPr dirty="0">
              <a:latin typeface="Comic Sans MS"/>
              <a:ea typeface="Comic Sans MS"/>
              <a:cs typeface="Comic Sans MS"/>
              <a:sym typeface="Comic Sans MS"/>
            </a:endParaRPr>
          </a:p>
        </p:txBody>
      </p:sp>
      <p:pic>
        <p:nvPicPr>
          <p:cNvPr id="89" name="Google Shape;89;p17"/>
          <p:cNvPicPr preferRelativeResize="0"/>
          <p:nvPr/>
        </p:nvPicPr>
        <p:blipFill>
          <a:blip r:embed="rId4">
            <a:alphaModFix/>
          </a:blip>
          <a:stretch>
            <a:fillRect/>
          </a:stretch>
        </p:blipFill>
        <p:spPr>
          <a:xfrm>
            <a:off x="152400" y="2493951"/>
            <a:ext cx="4148325" cy="207416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8"/>
          <p:cNvPicPr preferRelativeResize="0"/>
          <p:nvPr/>
        </p:nvPicPr>
        <p:blipFill>
          <a:blip r:embed="rId3">
            <a:alphaModFix/>
          </a:blip>
          <a:stretch>
            <a:fillRect/>
          </a:stretch>
        </p:blipFill>
        <p:spPr>
          <a:xfrm>
            <a:off x="2334625" y="498350"/>
            <a:ext cx="3928350" cy="3999575"/>
          </a:xfrm>
          <a:prstGeom prst="rect">
            <a:avLst/>
          </a:prstGeom>
          <a:noFill/>
          <a:ln>
            <a:noFill/>
          </a:ln>
        </p:spPr>
      </p:pic>
      <p:sp>
        <p:nvSpPr>
          <p:cNvPr id="95" name="Google Shape;95;p18"/>
          <p:cNvSpPr txBox="1"/>
          <p:nvPr/>
        </p:nvSpPr>
        <p:spPr>
          <a:xfrm>
            <a:off x="5950189" y="2477359"/>
            <a:ext cx="3193800" cy="25551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it" dirty="0">
                <a:latin typeface="Comic Sans MS"/>
                <a:ea typeface="Comic Sans MS"/>
                <a:cs typeface="Comic Sans MS"/>
                <a:sym typeface="Comic Sans MS"/>
              </a:rPr>
              <a:t>the majority occasionally check them (34,9%) or frequently (31,7%), the minority (9,5%)  always controls them. </a:t>
            </a:r>
            <a:endParaRPr dirty="0">
              <a:latin typeface="Comic Sans MS"/>
              <a:ea typeface="Comic Sans MS"/>
              <a:cs typeface="Comic Sans MS"/>
              <a:sym typeface="Comic Sans MS"/>
            </a:endParaRPr>
          </a:p>
          <a:p>
            <a:pPr marL="0" lvl="0" indent="0" algn="l" rtl="0">
              <a:spcBef>
                <a:spcPts val="0"/>
              </a:spcBef>
              <a:spcAft>
                <a:spcPts val="0"/>
              </a:spcAft>
              <a:buNone/>
            </a:pPr>
            <a:r>
              <a:rPr lang="it" dirty="0">
                <a:latin typeface="Comic Sans MS"/>
                <a:ea typeface="Comic Sans MS"/>
                <a:cs typeface="Comic Sans MS"/>
                <a:sym typeface="Comic Sans MS"/>
              </a:rPr>
              <a:t>Only the 12,7% rarely control them.</a:t>
            </a:r>
            <a:endParaRPr dirty="0">
              <a:latin typeface="Comic Sans MS"/>
              <a:ea typeface="Comic Sans MS"/>
              <a:cs typeface="Comic Sans MS"/>
              <a:sym typeface="Comic Sans MS"/>
            </a:endParaRPr>
          </a:p>
          <a:p>
            <a:pPr marL="0" lvl="0" indent="0" algn="l" rtl="0">
              <a:spcBef>
                <a:spcPts val="0"/>
              </a:spcBef>
              <a:spcAft>
                <a:spcPts val="0"/>
              </a:spcAft>
              <a:buNone/>
            </a:pPr>
            <a:r>
              <a:rPr lang="it" dirty="0">
                <a:latin typeface="Comic Sans MS"/>
                <a:ea typeface="Comic Sans MS"/>
                <a:cs typeface="Comic Sans MS"/>
                <a:sym typeface="Comic Sans MS"/>
              </a:rPr>
              <a:t>Luckily there are few who always consult emails or social media before doing something else, but unfortunately there are still too few teenagers who rarely control them.</a:t>
            </a:r>
            <a:endParaRPr dirty="0">
              <a:latin typeface="Comic Sans MS"/>
              <a:ea typeface="Comic Sans MS"/>
              <a:cs typeface="Comic Sans MS"/>
              <a:sym typeface="Comic Sans MS"/>
            </a:endParaRPr>
          </a:p>
        </p:txBody>
      </p:sp>
      <p:sp>
        <p:nvSpPr>
          <p:cNvPr id="96" name="Google Shape;96;p18"/>
          <p:cNvSpPr txBox="1"/>
          <p:nvPr/>
        </p:nvSpPr>
        <p:spPr>
          <a:xfrm>
            <a:off x="223075" y="674375"/>
            <a:ext cx="1722900" cy="16932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2"/>
              </a:buClr>
              <a:buSzPts val="1100"/>
              <a:buFont typeface="Arial"/>
              <a:buNone/>
            </a:pPr>
            <a:r>
              <a:rPr lang="it" dirty="0">
                <a:solidFill>
                  <a:schemeClr val="dk2"/>
                </a:solidFill>
                <a:latin typeface="Comic Sans MS"/>
                <a:ea typeface="Comic Sans MS"/>
                <a:cs typeface="Comic Sans MS"/>
                <a:sym typeface="Comic Sans MS"/>
              </a:rPr>
              <a:t>The graph shows us how often we check emails and social networks before something else we need to do. </a:t>
            </a:r>
            <a:endParaRPr dirty="0">
              <a:solidFill>
                <a:schemeClr val="dk2"/>
              </a:solidFill>
              <a:latin typeface="Comic Sans MS"/>
              <a:ea typeface="Comic Sans MS"/>
              <a:cs typeface="Comic Sans MS"/>
              <a:sym typeface="Comic Sans MS"/>
            </a:endParaRPr>
          </a:p>
        </p:txBody>
      </p:sp>
      <p:pic>
        <p:nvPicPr>
          <p:cNvPr id="97" name="Google Shape;97;p18"/>
          <p:cNvPicPr preferRelativeResize="0"/>
          <p:nvPr/>
        </p:nvPicPr>
        <p:blipFill>
          <a:blip r:embed="rId4">
            <a:alphaModFix/>
          </a:blip>
          <a:stretch>
            <a:fillRect/>
          </a:stretch>
        </p:blipFill>
        <p:spPr>
          <a:xfrm>
            <a:off x="6262963" y="325950"/>
            <a:ext cx="2568276" cy="2041617"/>
          </a:xfrm>
          <a:prstGeom prst="rect">
            <a:avLst/>
          </a:prstGeom>
          <a:noFill/>
          <a:ln>
            <a:noFill/>
          </a:ln>
        </p:spPr>
      </p:pic>
      <p:pic>
        <p:nvPicPr>
          <p:cNvPr id="98" name="Google Shape;98;p18"/>
          <p:cNvPicPr preferRelativeResize="0"/>
          <p:nvPr/>
        </p:nvPicPr>
        <p:blipFill>
          <a:blip r:embed="rId5">
            <a:alphaModFix/>
          </a:blip>
          <a:stretch>
            <a:fillRect/>
          </a:stretch>
        </p:blipFill>
        <p:spPr>
          <a:xfrm>
            <a:off x="223075" y="3117700"/>
            <a:ext cx="2363050" cy="1834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19"/>
          <p:cNvPicPr preferRelativeResize="0"/>
          <p:nvPr/>
        </p:nvPicPr>
        <p:blipFill>
          <a:blip r:embed="rId3">
            <a:alphaModFix/>
          </a:blip>
          <a:stretch>
            <a:fillRect/>
          </a:stretch>
        </p:blipFill>
        <p:spPr>
          <a:xfrm>
            <a:off x="152401" y="152400"/>
            <a:ext cx="4727944" cy="4838700"/>
          </a:xfrm>
          <a:prstGeom prst="rect">
            <a:avLst/>
          </a:prstGeom>
          <a:noFill/>
          <a:ln>
            <a:noFill/>
          </a:ln>
        </p:spPr>
      </p:pic>
      <p:sp>
        <p:nvSpPr>
          <p:cNvPr id="104" name="Google Shape;104;p19"/>
          <p:cNvSpPr txBox="1"/>
          <p:nvPr/>
        </p:nvSpPr>
        <p:spPr>
          <a:xfrm>
            <a:off x="5445253" y="2319750"/>
            <a:ext cx="3160800" cy="25551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it" dirty="0">
                <a:latin typeface="Comic Sans MS"/>
                <a:ea typeface="Comic Sans MS"/>
                <a:cs typeface="Comic Sans MS"/>
                <a:sym typeface="Comic Sans MS"/>
              </a:rPr>
              <a:t>As you can see from these results only 6.3% of young people always lose sleep due to late-night logins but, unfortunately, moreover 15.9% and 20.6% of them often and frequently lose sleep due to late-night logins.</a:t>
            </a:r>
            <a:endParaRPr dirty="0">
              <a:latin typeface="Comic Sans MS"/>
              <a:ea typeface="Comic Sans MS"/>
              <a:cs typeface="Comic Sans MS"/>
              <a:sym typeface="Comic Sans MS"/>
            </a:endParaRPr>
          </a:p>
          <a:p>
            <a:pPr marL="0" lvl="0" indent="0" algn="just" rtl="0">
              <a:spcBef>
                <a:spcPts val="0"/>
              </a:spcBef>
              <a:spcAft>
                <a:spcPts val="0"/>
              </a:spcAft>
              <a:buNone/>
            </a:pPr>
            <a:r>
              <a:rPr lang="it" dirty="0">
                <a:latin typeface="Comic Sans MS"/>
                <a:ea typeface="Comic Sans MS"/>
                <a:cs typeface="Comic Sans MS"/>
                <a:sym typeface="Comic Sans MS"/>
              </a:rPr>
              <a:t>Luckily for the majority of young people, 31.8%, this happens rarely. The same for 25.4% of them, who occasionally let it occurs.</a:t>
            </a:r>
            <a:endParaRPr dirty="0">
              <a:latin typeface="Comic Sans MS"/>
              <a:ea typeface="Comic Sans MS"/>
              <a:cs typeface="Comic Sans MS"/>
              <a:sym typeface="Comic Sans MS"/>
            </a:endParaRPr>
          </a:p>
        </p:txBody>
      </p:sp>
      <p:pic>
        <p:nvPicPr>
          <p:cNvPr id="105" name="Google Shape;105;p19"/>
          <p:cNvPicPr preferRelativeResize="0"/>
          <p:nvPr/>
        </p:nvPicPr>
        <p:blipFill>
          <a:blip r:embed="rId4">
            <a:alphaModFix/>
          </a:blip>
          <a:stretch>
            <a:fillRect/>
          </a:stretch>
        </p:blipFill>
        <p:spPr>
          <a:xfrm>
            <a:off x="5079833" y="152400"/>
            <a:ext cx="3564912" cy="2014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20"/>
          <p:cNvPicPr preferRelativeResize="0"/>
          <p:nvPr/>
        </p:nvPicPr>
        <p:blipFill>
          <a:blip r:embed="rId3">
            <a:alphaModFix/>
          </a:blip>
          <a:stretch>
            <a:fillRect/>
          </a:stretch>
        </p:blipFill>
        <p:spPr>
          <a:xfrm>
            <a:off x="4572000" y="304800"/>
            <a:ext cx="4388181" cy="4838701"/>
          </a:xfrm>
          <a:prstGeom prst="rect">
            <a:avLst/>
          </a:prstGeom>
          <a:noFill/>
          <a:ln>
            <a:noFill/>
          </a:ln>
        </p:spPr>
      </p:pic>
      <p:sp>
        <p:nvSpPr>
          <p:cNvPr id="111" name="Google Shape;111;p20"/>
          <p:cNvSpPr txBox="1"/>
          <p:nvPr/>
        </p:nvSpPr>
        <p:spPr>
          <a:xfrm>
            <a:off x="420773" y="3234900"/>
            <a:ext cx="3803100" cy="19086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it" dirty="0">
                <a:latin typeface="Comic Sans MS"/>
                <a:ea typeface="Comic Sans MS"/>
                <a:cs typeface="Comic Sans MS"/>
                <a:sym typeface="Comic Sans MS"/>
              </a:rPr>
              <a:t>From these results we might ask why people have trouble turning off their phones and focusing on other. Maybe because they are bored or because they don’t receive stimulation in doing other things. We should also consider that we are in a very particular historical period, in which it’s very difficult to be encouraged.</a:t>
            </a:r>
            <a:endParaRPr dirty="0">
              <a:latin typeface="Comic Sans MS"/>
              <a:ea typeface="Comic Sans MS"/>
              <a:cs typeface="Comic Sans MS"/>
              <a:sym typeface="Comic Sans MS"/>
            </a:endParaRPr>
          </a:p>
        </p:txBody>
      </p:sp>
      <p:sp>
        <p:nvSpPr>
          <p:cNvPr id="112" name="Google Shape;112;p20"/>
          <p:cNvSpPr txBox="1"/>
          <p:nvPr/>
        </p:nvSpPr>
        <p:spPr>
          <a:xfrm>
            <a:off x="339625" y="114950"/>
            <a:ext cx="3965400" cy="19086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Clr>
                <a:schemeClr val="dk2"/>
              </a:buClr>
              <a:buSzPts val="1100"/>
              <a:buFont typeface="Arial"/>
              <a:buNone/>
            </a:pPr>
            <a:r>
              <a:rPr lang="it" dirty="0">
                <a:solidFill>
                  <a:schemeClr val="dk2"/>
                </a:solidFill>
                <a:latin typeface="Comic Sans MS"/>
                <a:ea typeface="Comic Sans MS"/>
                <a:cs typeface="Comic Sans MS"/>
                <a:sym typeface="Comic Sans MS"/>
              </a:rPr>
              <a:t>Here the graph shows percentages of how often  guys in our school find themselves saying “just a few more minutes” when online. A lot of them answered “often”, while the minority answered “always”. However it’s important to note percentages of other responses are also very high, and this means that it is a fairly frequent event. </a:t>
            </a:r>
            <a:endParaRPr dirty="0">
              <a:latin typeface="Source Sans Pro"/>
              <a:ea typeface="Source Sans Pro"/>
              <a:cs typeface="Source Sans Pro"/>
              <a:sym typeface="Source Sans Pro"/>
            </a:endParaRPr>
          </a:p>
        </p:txBody>
      </p:sp>
      <p:pic>
        <p:nvPicPr>
          <p:cNvPr id="113" name="Google Shape;113;p20"/>
          <p:cNvPicPr preferRelativeResize="0"/>
          <p:nvPr/>
        </p:nvPicPr>
        <p:blipFill>
          <a:blip r:embed="rId4">
            <a:alphaModFix/>
          </a:blip>
          <a:stretch>
            <a:fillRect/>
          </a:stretch>
        </p:blipFill>
        <p:spPr>
          <a:xfrm>
            <a:off x="1331850" y="1910850"/>
            <a:ext cx="1699676" cy="13218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21"/>
          <p:cNvPicPr preferRelativeResize="0"/>
          <p:nvPr/>
        </p:nvPicPr>
        <p:blipFill>
          <a:blip r:embed="rId3">
            <a:alphaModFix/>
          </a:blip>
          <a:stretch>
            <a:fillRect/>
          </a:stretch>
        </p:blipFill>
        <p:spPr>
          <a:xfrm>
            <a:off x="437575" y="145975"/>
            <a:ext cx="4015926" cy="3113100"/>
          </a:xfrm>
          <a:prstGeom prst="rect">
            <a:avLst/>
          </a:prstGeom>
          <a:noFill/>
          <a:ln>
            <a:noFill/>
          </a:ln>
        </p:spPr>
      </p:pic>
      <p:sp>
        <p:nvSpPr>
          <p:cNvPr id="119" name="Google Shape;119;p21"/>
          <p:cNvSpPr txBox="1"/>
          <p:nvPr/>
        </p:nvSpPr>
        <p:spPr>
          <a:xfrm>
            <a:off x="180288" y="3259075"/>
            <a:ext cx="4391700" cy="16932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it" dirty="0">
                <a:latin typeface="Comic Sans MS"/>
                <a:ea typeface="Comic Sans MS"/>
                <a:cs typeface="Comic Sans MS"/>
                <a:sym typeface="Comic Sans MS"/>
              </a:rPr>
              <a:t>Responses indicate occasionally fail while trying to cut the amount of time they spent online and only the 4,8% fail anytime. Instead, the 22,2% fail rarely and the 23,8% cut out occasionally. Only the 7,8% break down often. So, we can say a big part of people can almost always control they "abuse" of the internet.</a:t>
            </a:r>
            <a:endParaRPr dirty="0">
              <a:latin typeface="Comic Sans MS"/>
              <a:ea typeface="Comic Sans MS"/>
              <a:cs typeface="Comic Sans MS"/>
              <a:sym typeface="Comic Sans MS"/>
            </a:endParaRPr>
          </a:p>
        </p:txBody>
      </p:sp>
      <p:pic>
        <p:nvPicPr>
          <p:cNvPr id="120" name="Google Shape;120;p21" descr="China moves to curb abuse at internet addiction centers - The Jakarta Post"/>
          <p:cNvPicPr preferRelativeResize="0"/>
          <p:nvPr/>
        </p:nvPicPr>
        <p:blipFill>
          <a:blip r:embed="rId4">
            <a:alphaModFix/>
          </a:blip>
          <a:stretch>
            <a:fillRect/>
          </a:stretch>
        </p:blipFill>
        <p:spPr>
          <a:xfrm>
            <a:off x="4916800" y="1105175"/>
            <a:ext cx="3875976" cy="2933150"/>
          </a:xfrm>
          <a:prstGeom prst="rect">
            <a:avLst/>
          </a:prstGeom>
          <a:noFill/>
          <a:ln>
            <a:noFill/>
          </a:ln>
        </p:spPr>
      </p:pic>
    </p:spTree>
  </p:cSld>
  <p:clrMapOvr>
    <a:masterClrMapping/>
  </p:clrMapOvr>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896</Words>
  <Application>Microsoft Office PowerPoint</Application>
  <PresentationFormat>Presentazione su schermo (16:9)</PresentationFormat>
  <Paragraphs>31</Paragraphs>
  <Slides>15</Slides>
  <Notes>13</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15</vt:i4>
      </vt:variant>
    </vt:vector>
  </HeadingPairs>
  <TitlesOfParts>
    <vt:vector size="20" baseType="lpstr">
      <vt:lpstr>Comic Sans MS</vt:lpstr>
      <vt:lpstr>Arial</vt:lpstr>
      <vt:lpstr>Raleway</vt:lpstr>
      <vt:lpstr>Source Sans Pro</vt:lpstr>
      <vt:lpstr>Plum</vt:lpstr>
      <vt:lpstr>INTERNET ADDICTION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ADDICTION</dc:title>
  <dc:creator>mina</dc:creator>
  <cp:lastModifiedBy>mina</cp:lastModifiedBy>
  <cp:revision>25</cp:revision>
  <dcterms:modified xsi:type="dcterms:W3CDTF">2021-04-15T13:37:28Z</dcterms:modified>
</cp:coreProperties>
</file>